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91" r:id="rId3"/>
    <p:sldId id="292" r:id="rId4"/>
    <p:sldId id="293" r:id="rId5"/>
    <p:sldId id="294" r:id="rId6"/>
    <p:sldId id="295" r:id="rId7"/>
    <p:sldId id="259" r:id="rId8"/>
    <p:sldId id="260" r:id="rId9"/>
    <p:sldId id="297" r:id="rId10"/>
    <p:sldId id="261" r:id="rId11"/>
    <p:sldId id="264" r:id="rId12"/>
    <p:sldId id="299" r:id="rId13"/>
    <p:sldId id="301" r:id="rId14"/>
    <p:sldId id="304" r:id="rId15"/>
    <p:sldId id="303" r:id="rId16"/>
    <p:sldId id="305" r:id="rId17"/>
    <p:sldId id="302" r:id="rId18"/>
    <p:sldId id="300" r:id="rId19"/>
    <p:sldId id="280"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9B718E47-3689-42BE-9F20-05AABF66C801}" type="datetimeFigureOut">
              <a:rPr lang="en-US"/>
              <a:pPr>
                <a:defRPr/>
              </a:pPr>
              <a:t>11/25/2019</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0BDC4C6C-61A4-4A6F-849A-B47401950B0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32B16C4-F806-4A22-8150-36DF4358CF4D}" type="datetimeFigureOut">
              <a:rPr lang="en-US"/>
              <a:pPr>
                <a:defRPr/>
              </a:pPr>
              <a:t>11/25/2019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5F9E1FA-F982-49BF-B659-B09429F45B1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1AAA2E0-A979-4D3A-BC4A-942BAD9802A2}" type="datetimeFigureOut">
              <a:rPr lang="en-US"/>
              <a:pPr>
                <a:defRPr/>
              </a:pPr>
              <a:t>11/25/2019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D3B8C4A-DD36-4B68-8211-47839BC938A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53AD3B29-DAEF-447B-B33D-D23E297E07F1}" type="datetimeFigureOut">
              <a:rPr lang="en-US"/>
              <a:pPr>
                <a:defRPr/>
              </a:pPr>
              <a:t>11/25/2019</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E74A9595-6C64-420F-823D-1D6B59B5E7A3}"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F5EDED85-98F9-4E0D-A232-631AE74B86F9}" type="datetimeFigureOut">
              <a:rPr lang="en-US"/>
              <a:pPr>
                <a:defRPr/>
              </a:pPr>
              <a:t>11/25/2019</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FC22C4DC-1A45-4436-83D3-D5F26ECF054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F7BF62A-B4A8-40CF-9EF3-2275E842A343}" type="datetimeFigureOut">
              <a:rPr lang="en-US"/>
              <a:pPr>
                <a:defRPr/>
              </a:pPr>
              <a:t>11/25/2019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DE58CE3-964E-4103-A38A-C584CF5A12E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370E32C4-507D-4483-A917-EDC4FB53E7CC}" type="datetimeFigureOut">
              <a:rPr lang="en-US"/>
              <a:pPr>
                <a:defRPr/>
              </a:pPr>
              <a:t>11/25/2019</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BDDEC26F-C7C5-4575-B1F7-7820168BAA5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48F9EB0F-1571-495C-9428-0E28BD1ECBED}" type="datetimeFigureOut">
              <a:rPr lang="en-US"/>
              <a:pPr>
                <a:defRPr/>
              </a:pPr>
              <a:t>11/25/2019</a:t>
            </a:fld>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5AE81F72-D0C8-4D80-82C3-0522BB0CADDC}"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0CE0C12A-2644-46DE-926C-2C7E06E0EF76}" type="datetimeFigureOut">
              <a:rPr lang="en-US"/>
              <a:pPr>
                <a:defRPr/>
              </a:pPr>
              <a:t>11/25/2019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7EEAE937-F028-4D5E-AC54-155DE76B514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008F749B-9CC2-44AA-A4A6-125AA54E29EE}" type="datetimeFigureOut">
              <a:rPr lang="en-US"/>
              <a:pPr>
                <a:defRPr/>
              </a:pPr>
              <a:t>11/25/2019</a:t>
            </a:fld>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C1E17471-A243-42A3-83DF-3384210D2B73}"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B99E9858-9885-4918-ABC4-071B7AA38FDE}" type="datetimeFigureOut">
              <a:rPr lang="en-US"/>
              <a:pPr>
                <a:defRPr/>
              </a:pPr>
              <a:t>11/25/2019</a:t>
            </a:fld>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5B530FD7-823D-4EC7-82CE-5ECA032C138D}"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2052"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smtClean="0">
                <a:solidFill>
                  <a:schemeClr val="tx2"/>
                </a:solidFill>
                <a:latin typeface="+mn-lt"/>
                <a:cs typeface="+mn-cs"/>
              </a:defRPr>
            </a:lvl1pPr>
          </a:lstStyle>
          <a:p>
            <a:pPr>
              <a:defRPr/>
            </a:pPr>
            <a:fld id="{FF99CA69-FC28-4F94-B18A-E681FB7A02E7}" type="datetimeFigureOut">
              <a:rPr lang="en-US"/>
              <a:pPr>
                <a:defRPr/>
              </a:pPr>
              <a:t>11/25/2019</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smtClean="0">
                <a:solidFill>
                  <a:srgbClr val="FFFFFF"/>
                </a:solidFill>
                <a:latin typeface="+mn-lt"/>
                <a:cs typeface="+mn-cs"/>
              </a:defRPr>
            </a:lvl1pPr>
          </a:lstStyle>
          <a:p>
            <a:pPr>
              <a:defRPr/>
            </a:pPr>
            <a:fld id="{6575E88A-86A3-4812-90A6-CDCE54341A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894" r:id="rId4"/>
    <p:sldLayoutId id="2147483895" r:id="rId5"/>
    <p:sldLayoutId id="2147483902" r:id="rId6"/>
    <p:sldLayoutId id="2147483896" r:id="rId7"/>
    <p:sldLayoutId id="2147483903" r:id="rId8"/>
    <p:sldLayoutId id="2147483904" r:id="rId9"/>
    <p:sldLayoutId id="2147483897" r:id="rId10"/>
    <p:sldLayoutId id="2147483898" r:id="rId11"/>
  </p:sldLayoutIdLst>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a:defRPr>
      </a:lvl2pPr>
      <a:lvl3pPr algn="l" rtl="0" fontAlgn="base">
        <a:spcBef>
          <a:spcPct val="0"/>
        </a:spcBef>
        <a:spcAft>
          <a:spcPct val="0"/>
        </a:spcAft>
        <a:defRPr sz="3000">
          <a:solidFill>
            <a:schemeClr val="tx2"/>
          </a:solidFill>
          <a:latin typeface="Century Schoolbook"/>
        </a:defRPr>
      </a:lvl3pPr>
      <a:lvl4pPr algn="l" rtl="0" fontAlgn="base">
        <a:spcBef>
          <a:spcPct val="0"/>
        </a:spcBef>
        <a:spcAft>
          <a:spcPct val="0"/>
        </a:spcAft>
        <a:defRPr sz="3000">
          <a:solidFill>
            <a:schemeClr val="tx2"/>
          </a:solidFill>
          <a:latin typeface="Century Schoolbook"/>
        </a:defRPr>
      </a:lvl4pPr>
      <a:lvl5pPr algn="l" rtl="0" fontAlgn="base">
        <a:spcBef>
          <a:spcPct val="0"/>
        </a:spcBef>
        <a:spcAft>
          <a:spcPct val="0"/>
        </a:spcAft>
        <a:defRPr sz="3000">
          <a:solidFill>
            <a:schemeClr val="tx2"/>
          </a:solidFill>
          <a:latin typeface="Century Schoolbook"/>
        </a:defRPr>
      </a:lvl5pPr>
      <a:lvl6pPr marL="457200" algn="l" rtl="0" fontAlgn="base">
        <a:spcBef>
          <a:spcPct val="0"/>
        </a:spcBef>
        <a:spcAft>
          <a:spcPct val="0"/>
        </a:spcAft>
        <a:defRPr sz="3000">
          <a:solidFill>
            <a:schemeClr val="tx2"/>
          </a:solidFill>
          <a:latin typeface="Century Schoolbook"/>
        </a:defRPr>
      </a:lvl6pPr>
      <a:lvl7pPr marL="914400" algn="l" rtl="0" fontAlgn="base">
        <a:spcBef>
          <a:spcPct val="0"/>
        </a:spcBef>
        <a:spcAft>
          <a:spcPct val="0"/>
        </a:spcAft>
        <a:defRPr sz="3000">
          <a:solidFill>
            <a:schemeClr val="tx2"/>
          </a:solidFill>
          <a:latin typeface="Century Schoolbook"/>
        </a:defRPr>
      </a:lvl7pPr>
      <a:lvl8pPr marL="1371600" algn="l" rtl="0" fontAlgn="base">
        <a:spcBef>
          <a:spcPct val="0"/>
        </a:spcBef>
        <a:spcAft>
          <a:spcPct val="0"/>
        </a:spcAft>
        <a:defRPr sz="3000">
          <a:solidFill>
            <a:schemeClr val="tx2"/>
          </a:solidFill>
          <a:latin typeface="Century Schoolbook"/>
        </a:defRPr>
      </a:lvl8pPr>
      <a:lvl9pPr marL="1828800" algn="l" rtl="0" fontAlgn="base">
        <a:spcBef>
          <a:spcPct val="0"/>
        </a:spcBef>
        <a:spcAft>
          <a:spcPct val="0"/>
        </a:spcAft>
        <a:defRPr sz="3000">
          <a:solidFill>
            <a:schemeClr val="tx2"/>
          </a:solidFill>
          <a:latin typeface="Century Schoolbook"/>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3713" y="1628801"/>
            <a:ext cx="7129462" cy="1800200"/>
          </a:xfrm>
        </p:spPr>
        <p:txBody>
          <a:bodyPr>
            <a:noAutofit/>
          </a:bodyPr>
          <a:lstStyle/>
          <a:p>
            <a:pPr algn="ctr" fontAlgn="auto">
              <a:spcAft>
                <a:spcPts val="0"/>
              </a:spcAft>
              <a:defRPr/>
            </a:pPr>
            <a:r>
              <a:rPr lang="mk-MK" sz="2800" dirty="0" smtClean="0">
                <a:latin typeface="Cambria Math" pitchFamily="18" charset="0"/>
                <a:ea typeface="Cambria Math" pitchFamily="18" charset="0"/>
              </a:rPr>
              <a:t>Изследователският </a:t>
            </a:r>
            <a:r>
              <a:rPr lang="mk-MK" sz="2800" dirty="0" smtClean="0">
                <a:latin typeface="Cambria Math" pitchFamily="18" charset="0"/>
                <a:ea typeface="Cambria Math" pitchFamily="18" charset="0"/>
              </a:rPr>
              <a:t>подход в математическото образование в Македония -  придобиват ли учениците квалитетни и постояни </a:t>
            </a:r>
            <a:r>
              <a:rPr lang="mk-MK" sz="2800" dirty="0" smtClean="0">
                <a:latin typeface="Cambria Math" pitchFamily="18" charset="0"/>
                <a:ea typeface="Cambria Math" pitchFamily="18" charset="0"/>
              </a:rPr>
              <a:t>знания</a:t>
            </a:r>
            <a:endParaRPr lang="en-US" sz="2800" dirty="0">
              <a:latin typeface="Cambria Math" pitchFamily="18" charset="0"/>
              <a:ea typeface="Cambria Math" pitchFamily="18" charset="0"/>
            </a:endParaRPr>
          </a:p>
        </p:txBody>
      </p:sp>
      <p:sp>
        <p:nvSpPr>
          <p:cNvPr id="3" name="Subtitle 2"/>
          <p:cNvSpPr>
            <a:spLocks noGrp="1"/>
          </p:cNvSpPr>
          <p:nvPr>
            <p:ph type="subTitle" idx="1"/>
          </p:nvPr>
        </p:nvSpPr>
        <p:spPr>
          <a:xfrm>
            <a:off x="2286000" y="3789040"/>
            <a:ext cx="6607175" cy="2586360"/>
          </a:xfrm>
        </p:spPr>
        <p:txBody>
          <a:bodyPr>
            <a:normAutofit fontScale="85000" lnSpcReduction="20000"/>
          </a:bodyPr>
          <a:lstStyle/>
          <a:p>
            <a:pPr algn="ctr">
              <a:lnSpc>
                <a:spcPct val="80000"/>
              </a:lnSpc>
            </a:pPr>
            <a:r>
              <a:rPr lang="mk-MK" sz="3200" dirty="0" smtClean="0">
                <a:latin typeface="Cambria Math" pitchFamily="18" charset="0"/>
                <a:ea typeface="Cambria Math" pitchFamily="18" charset="0"/>
                <a:cs typeface="Block_zabava" pitchFamily="2" charset="0"/>
              </a:rPr>
              <a:t>Анета Гацовска - Барандовска</a:t>
            </a:r>
            <a:endParaRPr lang="en-US" sz="3200" dirty="0" smtClean="0">
              <a:latin typeface="Cambria Math" pitchFamily="18" charset="0"/>
              <a:ea typeface="Cambria Math" pitchFamily="18" charset="0"/>
              <a:cs typeface="Block_zabava" pitchFamily="2" charset="0"/>
            </a:endParaRPr>
          </a:p>
          <a:p>
            <a:pPr>
              <a:lnSpc>
                <a:spcPct val="80000"/>
              </a:lnSpc>
            </a:pPr>
            <a:endParaRPr lang="en-US" sz="1700" dirty="0" smtClean="0">
              <a:ea typeface="Cambria Math" pitchFamily="18" charset="0"/>
              <a:cs typeface="Block_zabava" pitchFamily="2" charset="0"/>
            </a:endParaRPr>
          </a:p>
          <a:p>
            <a:pPr algn="ctr">
              <a:lnSpc>
                <a:spcPct val="80000"/>
              </a:lnSpc>
            </a:pPr>
            <a:r>
              <a:rPr lang="mk-MK" sz="1900" i="1" dirty="0" smtClean="0">
                <a:ea typeface="Cambria Math" pitchFamily="18" charset="0"/>
                <a:cs typeface="Block_zabava" pitchFamily="2" charset="0"/>
              </a:rPr>
              <a:t>Универзитет „Св. Кирил и Методиј“</a:t>
            </a:r>
            <a:r>
              <a:rPr lang="en-US" sz="1900" i="1" dirty="0" smtClean="0">
                <a:ea typeface="Cambria Math" pitchFamily="18" charset="0"/>
                <a:cs typeface="Block_zabava" pitchFamily="2" charset="0"/>
              </a:rPr>
              <a:t>, </a:t>
            </a:r>
            <a:endParaRPr lang="en-US" sz="1900" i="1" dirty="0" smtClean="0">
              <a:ea typeface="Cambria Math" pitchFamily="18" charset="0"/>
              <a:cs typeface="Block_zabava" pitchFamily="2" charset="0"/>
            </a:endParaRPr>
          </a:p>
          <a:p>
            <a:pPr algn="ctr">
              <a:lnSpc>
                <a:spcPct val="80000"/>
              </a:lnSpc>
            </a:pPr>
            <a:r>
              <a:rPr lang="mk-MK" sz="1900" i="1" dirty="0" smtClean="0">
                <a:ea typeface="Cambria Math" pitchFamily="18" charset="0"/>
                <a:cs typeface="Block_zabava" pitchFamily="2" charset="0"/>
              </a:rPr>
              <a:t>Природно – математички факултет, Институт за математика, Скопје</a:t>
            </a:r>
            <a:endParaRPr lang="en-US" sz="1900" i="1" dirty="0" smtClean="0">
              <a:ea typeface="Cambria Math" pitchFamily="18" charset="0"/>
              <a:cs typeface="Block_zabava" pitchFamily="2" charset="0"/>
            </a:endParaRPr>
          </a:p>
          <a:p>
            <a:pPr algn="ctr">
              <a:lnSpc>
                <a:spcPct val="80000"/>
              </a:lnSpc>
            </a:pPr>
            <a:endParaRPr lang="en-US" sz="900" i="1" dirty="0" smtClean="0">
              <a:ea typeface="Cambria Math" pitchFamily="18" charset="0"/>
              <a:cs typeface="Block_zabava" pitchFamily="2" charset="0"/>
            </a:endParaRPr>
          </a:p>
          <a:p>
            <a:pPr algn="ctr">
              <a:lnSpc>
                <a:spcPct val="80000"/>
              </a:lnSpc>
            </a:pPr>
            <a:endParaRPr lang="en-US" sz="900" i="1" dirty="0" smtClean="0">
              <a:ea typeface="Cambria Math" pitchFamily="18" charset="0"/>
              <a:cs typeface="Block_zabava" pitchFamily="2" charset="0"/>
            </a:endParaRPr>
          </a:p>
          <a:p>
            <a:pPr algn="ctr">
              <a:lnSpc>
                <a:spcPct val="80000"/>
              </a:lnSpc>
            </a:pPr>
            <a:r>
              <a:rPr lang="mk-MK" sz="2200" dirty="0" smtClean="0">
                <a:ea typeface="Cambria Math" pitchFamily="18" charset="0"/>
                <a:cs typeface="Block_zabava" pitchFamily="2" charset="0"/>
              </a:rPr>
              <a:t>„</a:t>
            </a:r>
            <a:r>
              <a:rPr lang="mk-MK" sz="2200" dirty="0" smtClean="0">
                <a:latin typeface="Cambria Math" pitchFamily="18" charset="0"/>
                <a:ea typeface="Cambria Math" pitchFamily="18" charset="0"/>
                <a:cs typeface="Block_zabava" pitchFamily="2" charset="0"/>
              </a:rPr>
              <a:t>Национален семинар по математическо образование - </a:t>
            </a:r>
            <a:r>
              <a:rPr lang="ru-RU" sz="2400" b="0" dirty="0" smtClean="0">
                <a:latin typeface="Cambria Math" pitchFamily="18" charset="0"/>
                <a:ea typeface="Cambria Math" pitchFamily="18" charset="0"/>
              </a:rPr>
              <a:t>Изследователският подход в математическото </a:t>
            </a:r>
            <a:r>
              <a:rPr lang="ru-RU" sz="2400" b="0" dirty="0" smtClean="0">
                <a:latin typeface="Cambria Math" pitchFamily="18" charset="0"/>
                <a:ea typeface="Cambria Math" pitchFamily="18" charset="0"/>
              </a:rPr>
              <a:t>образование</a:t>
            </a:r>
          </a:p>
          <a:p>
            <a:pPr algn="ctr">
              <a:lnSpc>
                <a:spcPct val="80000"/>
              </a:lnSpc>
            </a:pPr>
            <a:endParaRPr lang="ru-RU" sz="2400" b="0" dirty="0" smtClean="0">
              <a:latin typeface="Cambria Math" pitchFamily="18" charset="0"/>
              <a:ea typeface="Cambria Math" pitchFamily="18" charset="0"/>
              <a:cs typeface="Block_zabava" pitchFamily="2" charset="0"/>
            </a:endParaRPr>
          </a:p>
          <a:p>
            <a:pPr algn="ctr">
              <a:lnSpc>
                <a:spcPct val="80000"/>
              </a:lnSpc>
            </a:pPr>
            <a:r>
              <a:rPr lang="ru-RU" sz="2400" b="0" dirty="0" smtClean="0">
                <a:latin typeface="Cambria Math" pitchFamily="18" charset="0"/>
                <a:ea typeface="Cambria Math" pitchFamily="18" charset="0"/>
                <a:cs typeface="Block_zabava" pitchFamily="2" charset="0"/>
              </a:rPr>
              <a:t>Софи</a:t>
            </a:r>
            <a:r>
              <a:rPr lang="mk-MK" sz="2400" b="0" dirty="0" smtClean="0">
                <a:latin typeface="Cambria Math" pitchFamily="18" charset="0"/>
                <a:ea typeface="Cambria Math" pitchFamily="18" charset="0"/>
              </a:rPr>
              <a:t>я, 29-30.11.2019</a:t>
            </a:r>
            <a:endParaRPr lang="en-US" sz="2200" b="0" dirty="0" smtClean="0">
              <a:latin typeface="Cambria Math" pitchFamily="18" charset="0"/>
              <a:ea typeface="Cambria Math" pitchFamily="18" charset="0"/>
              <a:cs typeface="Block_zabava" pitchFamily="2" charset="0"/>
            </a:endParaRPr>
          </a:p>
          <a:p>
            <a:pPr>
              <a:lnSpc>
                <a:spcPct val="80000"/>
              </a:lnSpc>
            </a:pPr>
            <a:endParaRPr lang="en-US" sz="1700" dirty="0" smtClean="0">
              <a:ea typeface="Cambria Math" pitchFamily="18" charset="0"/>
              <a:cs typeface="Block_zabava" pitchFamily="2" charset="0"/>
            </a:endParaRPr>
          </a:p>
        </p:txBody>
      </p:sp>
      <p:pic>
        <p:nvPicPr>
          <p:cNvPr id="9220" name="Picture 1" descr="D:\Ane\Strucna i naucna rabota\Docent\42_Shkola_Mladi fizicari\Real Life Application Of Pi - Amazing Discovery Of Mathematics- Archimedes_files\291593481.jpg"/>
          <p:cNvPicPr>
            <a:picLocks noChangeAspect="1" noChangeArrowheads="1"/>
          </p:cNvPicPr>
          <p:nvPr/>
        </p:nvPicPr>
        <p:blipFill>
          <a:blip r:embed="rId2" cstate="print"/>
          <a:srcRect/>
          <a:stretch>
            <a:fillRect/>
          </a:stretch>
        </p:blipFill>
        <p:spPr bwMode="auto">
          <a:xfrm>
            <a:off x="6732240" y="1"/>
            <a:ext cx="2411760" cy="1804102"/>
          </a:xfrm>
          <a:prstGeom prst="rect">
            <a:avLst/>
          </a:prstGeom>
          <a:noFill/>
          <a:ln w="9525">
            <a:noFill/>
            <a:miter lim="800000"/>
            <a:headEnd/>
            <a:tailEnd/>
          </a:ln>
        </p:spPr>
      </p:pic>
      <p:pic>
        <p:nvPicPr>
          <p:cNvPr id="9221" name="Picture 1" descr="D:\Ane\Strucna i naucna rabota\Docent\42_Shkola_Mladi fizicari\asciipi.jpg"/>
          <p:cNvPicPr>
            <a:picLocks noChangeAspect="1" noChangeArrowheads="1"/>
          </p:cNvPicPr>
          <p:nvPr/>
        </p:nvPicPr>
        <p:blipFill>
          <a:blip r:embed="rId3" cstate="print"/>
          <a:srcRect/>
          <a:stretch>
            <a:fillRect/>
          </a:stretch>
        </p:blipFill>
        <p:spPr bwMode="auto">
          <a:xfrm>
            <a:off x="250825" y="0"/>
            <a:ext cx="1728887" cy="1728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fontAlgn="auto">
              <a:spcAft>
                <a:spcPts val="0"/>
              </a:spcAft>
              <a:defRPr/>
            </a:pPr>
            <a:r>
              <a:rPr lang="en-US" sz="3200" b="1" dirty="0" smtClean="0">
                <a:latin typeface="Cambria Math" pitchFamily="18" charset="0"/>
                <a:ea typeface="Cambria Math" pitchFamily="18" charset="0"/>
              </a:rPr>
              <a:t>Using formulas</a:t>
            </a:r>
            <a:endParaRPr lang="en-US" sz="3200" b="1" dirty="0">
              <a:latin typeface="Cambria Math" pitchFamily="18" charset="0"/>
              <a:ea typeface="Cambria Math" pitchFamily="18" charset="0"/>
            </a:endParaRPr>
          </a:p>
        </p:txBody>
      </p:sp>
      <p:sp>
        <p:nvSpPr>
          <p:cNvPr id="1029" name="Content Placeholder 2"/>
          <p:cNvSpPr>
            <a:spLocks noGrp="1"/>
          </p:cNvSpPr>
          <p:nvPr>
            <p:ph sz="quarter" idx="1"/>
          </p:nvPr>
        </p:nvSpPr>
        <p:spPr>
          <a:xfrm>
            <a:off x="457200" y="1600200"/>
            <a:ext cx="7467600" cy="4873625"/>
          </a:xfrm>
        </p:spPr>
        <p:txBody>
          <a:bodyPr/>
          <a:lstStyle/>
          <a:p>
            <a:r>
              <a:rPr lang="en-US" dirty="0" smtClean="0">
                <a:latin typeface="Cambria Math" pitchFamily="18" charset="0"/>
                <a:ea typeface="Cambria Math" pitchFamily="18" charset="0"/>
                <a:cs typeface="Cambria Math" pitchFamily="18" charset="0"/>
              </a:rPr>
              <a:t>After obtaining the approximating value, introduce the constant </a:t>
            </a:r>
            <a:r>
              <a:rPr lang="mk-MK" sz="2800" dirty="0" smtClean="0">
                <a:latin typeface="Cambria Math" pitchFamily="18" charset="0"/>
                <a:ea typeface="Cambria Math" pitchFamily="18" charset="0"/>
                <a:cs typeface="Cambria Math" pitchFamily="18" charset="0"/>
                <a:sym typeface="Symbol" pitchFamily="18" charset="2"/>
              </a:rPr>
              <a:t></a:t>
            </a:r>
            <a:r>
              <a:rPr lang="mk-MK" dirty="0" smtClean="0">
                <a:latin typeface="Cambria Math" pitchFamily="18" charset="0"/>
                <a:ea typeface="Cambria Math" pitchFamily="18" charset="0"/>
                <a:cs typeface="Cambria Math" pitchFamily="18" charset="0"/>
                <a:sym typeface="Symbol" pitchFamily="18" charset="2"/>
              </a:rPr>
              <a:t> </a:t>
            </a:r>
            <a:r>
              <a:rPr lang="en-US" dirty="0" smtClean="0">
                <a:latin typeface="Cambria Math" pitchFamily="18" charset="0"/>
                <a:ea typeface="Cambria Math" pitchFamily="18" charset="0"/>
                <a:cs typeface="Cambria Math" pitchFamily="18" charset="0"/>
              </a:rPr>
              <a:t>through formulas</a:t>
            </a:r>
            <a:r>
              <a:rPr lang="mk-MK" dirty="0" smtClean="0">
                <a:latin typeface="Cambria Math" pitchFamily="18" charset="0"/>
                <a:ea typeface="Cambria Math" pitchFamily="18" charset="0"/>
                <a:cs typeface="Cambria Math" pitchFamily="18" charset="0"/>
              </a:rPr>
              <a:t>,                                                                                                                         </a:t>
            </a:r>
            <a:endParaRPr lang="en-US" dirty="0" smtClean="0">
              <a:latin typeface="Cambria Math" pitchFamily="18" charset="0"/>
              <a:ea typeface="Cambria Math" pitchFamily="18" charset="0"/>
              <a:cs typeface="Cambria Math" pitchFamily="18" charset="0"/>
            </a:endParaRPr>
          </a:p>
          <a:p>
            <a:endParaRPr lang="mk-MK" dirty="0" smtClean="0">
              <a:latin typeface="Cambria Math" pitchFamily="18" charset="0"/>
              <a:ea typeface="Cambria Math" pitchFamily="18" charset="0"/>
              <a:cs typeface="Cambria Math" pitchFamily="18" charset="0"/>
            </a:endParaRPr>
          </a:p>
          <a:p>
            <a:endParaRPr lang="mk-MK" dirty="0" smtClean="0">
              <a:latin typeface="Cambria Math" pitchFamily="18" charset="0"/>
              <a:ea typeface="Cambria Math" pitchFamily="18" charset="0"/>
              <a:cs typeface="Cambria Math" pitchFamily="18" charset="0"/>
            </a:endParaRPr>
          </a:p>
          <a:p>
            <a:pPr>
              <a:buFont typeface="Wingdings" pitchFamily="2" charset="2"/>
              <a:buNone/>
            </a:pPr>
            <a:r>
              <a:rPr lang="mk-MK" dirty="0" smtClean="0">
                <a:latin typeface="Cambria Math" pitchFamily="18" charset="0"/>
                <a:ea typeface="Cambria Math" pitchFamily="18" charset="0"/>
                <a:cs typeface="Cambria Math" pitchFamily="18" charset="0"/>
              </a:rPr>
              <a:t>    </a:t>
            </a:r>
            <a:endParaRPr lang="en-US" dirty="0" smtClean="0">
              <a:latin typeface="Cambria Math" pitchFamily="18" charset="0"/>
              <a:ea typeface="Cambria Math" pitchFamily="18" charset="0"/>
              <a:cs typeface="Cambria Math" pitchFamily="18" charset="0"/>
            </a:endParaRPr>
          </a:p>
          <a:p>
            <a:pPr>
              <a:buFont typeface="Wingdings" pitchFamily="2" charset="2"/>
              <a:buNone/>
            </a:pPr>
            <a:r>
              <a:rPr lang="en-US" i="1" dirty="0" smtClean="0">
                <a:latin typeface="Cambria Math" pitchFamily="18" charset="0"/>
                <a:ea typeface="Cambria Math" pitchFamily="18" charset="0"/>
                <a:cs typeface="Cambria Math" pitchFamily="18" charset="0"/>
              </a:rPr>
              <a:t>	L  </a:t>
            </a:r>
            <a:r>
              <a:rPr lang="en-US" dirty="0" smtClean="0">
                <a:latin typeface="Cambria Math" pitchFamily="18" charset="0"/>
                <a:ea typeface="Cambria Math" pitchFamily="18" charset="0"/>
                <a:cs typeface="Cambria Math" pitchFamily="18" charset="0"/>
              </a:rPr>
              <a:t>is the </a:t>
            </a:r>
            <a:r>
              <a:rPr lang="mk-MK" dirty="0" smtClean="0">
                <a:latin typeface="Cambria Math" pitchFamily="18" charset="0"/>
                <a:ea typeface="Cambria Math" pitchFamily="18" charset="0"/>
                <a:cs typeface="Cambria Math" pitchFamily="18" charset="0"/>
              </a:rPr>
              <a:t> </a:t>
            </a:r>
            <a:r>
              <a:rPr lang="en-US" dirty="0" smtClean="0">
                <a:latin typeface="Cambria Math" pitchFamily="18" charset="0"/>
                <a:ea typeface="Cambria Math" pitchFamily="18" charset="0"/>
                <a:cs typeface="Cambria Math" pitchFamily="18" charset="0"/>
              </a:rPr>
              <a:t>circle perimeter,</a:t>
            </a:r>
          </a:p>
          <a:p>
            <a:pPr>
              <a:buFont typeface="Wingdings" pitchFamily="2" charset="2"/>
              <a:buNone/>
            </a:pPr>
            <a:r>
              <a:rPr lang="en-US" dirty="0" smtClean="0">
                <a:latin typeface="Cambria Math" pitchFamily="18" charset="0"/>
                <a:ea typeface="Cambria Math" pitchFamily="18" charset="0"/>
                <a:cs typeface="Cambria Math" pitchFamily="18" charset="0"/>
              </a:rPr>
              <a:t>  </a:t>
            </a:r>
            <a:r>
              <a:rPr lang="mk-MK" dirty="0" smtClean="0">
                <a:latin typeface="Cambria Math" pitchFamily="18" charset="0"/>
                <a:ea typeface="Cambria Math" pitchFamily="18" charset="0"/>
                <a:cs typeface="Cambria Math" pitchFamily="18" charset="0"/>
              </a:rPr>
              <a:t>  </a:t>
            </a:r>
            <a:r>
              <a:rPr lang="en-US" i="1" dirty="0" smtClean="0">
                <a:latin typeface="Cambria Math" pitchFamily="18" charset="0"/>
                <a:ea typeface="Cambria Math" pitchFamily="18" charset="0"/>
                <a:cs typeface="Cambria Math" pitchFamily="18" charset="0"/>
              </a:rPr>
              <a:t>d  </a:t>
            </a:r>
            <a:r>
              <a:rPr lang="en-US" dirty="0" smtClean="0">
                <a:latin typeface="Cambria Math" pitchFamily="18" charset="0"/>
                <a:ea typeface="Cambria Math" pitchFamily="18" charset="0"/>
                <a:cs typeface="Cambria Math" pitchFamily="18" charset="0"/>
              </a:rPr>
              <a:t>is he circle diameter</a:t>
            </a:r>
            <a:r>
              <a:rPr lang="mk-MK" dirty="0" smtClean="0">
                <a:latin typeface="Cambria Math" pitchFamily="18" charset="0"/>
                <a:ea typeface="Cambria Math" pitchFamily="18" charset="0"/>
                <a:cs typeface="Cambria Math" pitchFamily="18" charset="0"/>
              </a:rPr>
              <a:t>,</a:t>
            </a:r>
            <a:endParaRPr lang="en-US" dirty="0" smtClean="0">
              <a:latin typeface="Cambria Math" pitchFamily="18" charset="0"/>
              <a:ea typeface="Cambria Math" pitchFamily="18" charset="0"/>
              <a:cs typeface="Cambria Math" pitchFamily="18" charset="0"/>
            </a:endParaRPr>
          </a:p>
          <a:p>
            <a:pPr>
              <a:buFont typeface="Wingdings" pitchFamily="2" charset="2"/>
              <a:buNone/>
            </a:pPr>
            <a:r>
              <a:rPr lang="en-US" dirty="0" smtClean="0">
                <a:latin typeface="Cambria Math" pitchFamily="18" charset="0"/>
                <a:ea typeface="Cambria Math" pitchFamily="18" charset="0"/>
                <a:cs typeface="Cambria Math" pitchFamily="18" charset="0"/>
              </a:rPr>
              <a:t>   </a:t>
            </a:r>
            <a:r>
              <a:rPr lang="mk-MK" dirty="0" smtClean="0">
                <a:latin typeface="Cambria Math" pitchFamily="18" charset="0"/>
                <a:ea typeface="Cambria Math" pitchFamily="18" charset="0"/>
                <a:cs typeface="Cambria Math" pitchFamily="18" charset="0"/>
              </a:rPr>
              <a:t> </a:t>
            </a:r>
            <a:r>
              <a:rPr lang="en-US" i="1" dirty="0" smtClean="0">
                <a:latin typeface="Cambria Math" pitchFamily="18" charset="0"/>
                <a:ea typeface="Cambria Math" pitchFamily="18" charset="0"/>
                <a:cs typeface="Cambria Math" pitchFamily="18" charset="0"/>
              </a:rPr>
              <a:t>r  </a:t>
            </a:r>
            <a:r>
              <a:rPr lang="en-US" dirty="0" smtClean="0">
                <a:latin typeface="Cambria Math" pitchFamily="18" charset="0"/>
                <a:ea typeface="Cambria Math" pitchFamily="18" charset="0"/>
                <a:cs typeface="Cambria Math" pitchFamily="18" charset="0"/>
              </a:rPr>
              <a:t>is the radius .  </a:t>
            </a:r>
          </a:p>
          <a:p>
            <a:pPr>
              <a:buFont typeface="Wingdings" pitchFamily="2" charset="2"/>
              <a:buNone/>
            </a:pPr>
            <a:r>
              <a:rPr lang="en-US" dirty="0" smtClean="0">
                <a:latin typeface="Cambria Math" pitchFamily="18" charset="0"/>
                <a:ea typeface="Cambria Math" pitchFamily="18" charset="0"/>
                <a:cs typeface="Cambria Math" pitchFamily="18" charset="0"/>
              </a:rPr>
              <a:t>	</a:t>
            </a:r>
            <a:r>
              <a:rPr lang="en-US" dirty="0" smtClean="0">
                <a:latin typeface="Cambria Math" pitchFamily="18" charset="0"/>
                <a:ea typeface="Cambria Math" pitchFamily="18" charset="0"/>
                <a:cs typeface="Cambria Math" pitchFamily="18" charset="0"/>
              </a:rPr>
              <a:t>Therefore</a:t>
            </a:r>
            <a:endParaRPr lang="en-US" dirty="0" smtClean="0">
              <a:latin typeface="Cambria Math" pitchFamily="18" charset="0"/>
              <a:ea typeface="Cambria Math" pitchFamily="18" charset="0"/>
              <a:cs typeface="Cambria Math" pitchFamily="18" charset="0"/>
            </a:endParaRPr>
          </a:p>
          <a:p>
            <a:pPr>
              <a:buFont typeface="Wingdings" pitchFamily="2" charset="2"/>
              <a:buNone/>
            </a:pPr>
            <a:endParaRPr lang="en-US" dirty="0" smtClean="0">
              <a:latin typeface="Cambria Math" pitchFamily="18" charset="0"/>
              <a:ea typeface="Cambria Math" pitchFamily="18" charset="0"/>
              <a:cs typeface="Cambria Math" pitchFamily="18" charset="0"/>
            </a:endParaRPr>
          </a:p>
          <a:p>
            <a:pPr>
              <a:buFont typeface="Wingdings" pitchFamily="2" charset="2"/>
              <a:buNone/>
            </a:pPr>
            <a:r>
              <a:rPr lang="mk-MK" dirty="0" smtClean="0">
                <a:latin typeface="Cambria Math" pitchFamily="18" charset="0"/>
                <a:ea typeface="Cambria Math" pitchFamily="18" charset="0"/>
                <a:cs typeface="Cambria Math" pitchFamily="18" charset="0"/>
              </a:rPr>
              <a:t>                                                            </a:t>
            </a:r>
            <a:r>
              <a:rPr lang="en-US" dirty="0" smtClean="0">
                <a:latin typeface="Cambria Math" pitchFamily="18" charset="0"/>
                <a:ea typeface="Cambria Math" pitchFamily="18" charset="0"/>
                <a:cs typeface="Cambria Math" pitchFamily="18" charset="0"/>
              </a:rPr>
              <a:t>     </a:t>
            </a:r>
            <a:r>
              <a:rPr lang="mk-MK" dirty="0" smtClean="0">
                <a:latin typeface="Cambria Math" pitchFamily="18" charset="0"/>
                <a:ea typeface="Cambria Math" pitchFamily="18" charset="0"/>
                <a:cs typeface="Cambria Math" pitchFamily="18" charset="0"/>
              </a:rPr>
              <a:t>                                                                 </a:t>
            </a:r>
            <a:endParaRPr lang="en-US" dirty="0" smtClean="0">
              <a:latin typeface="Cambria Math" pitchFamily="18" charset="0"/>
              <a:ea typeface="Cambria Math" pitchFamily="18" charset="0"/>
              <a:cs typeface="Cambria Math" pitchFamily="18" charset="0"/>
            </a:endParaRPr>
          </a:p>
          <a:p>
            <a:pPr>
              <a:buFont typeface="Wingdings" pitchFamily="2" charset="2"/>
              <a:buNone/>
            </a:pPr>
            <a:endParaRPr lang="en-US" dirty="0" smtClean="0">
              <a:ea typeface="Cambria Math" pitchFamily="18" charset="0"/>
              <a:cs typeface="Cambria Math" pitchFamily="18" charset="0"/>
            </a:endParaRPr>
          </a:p>
          <a:p>
            <a:endParaRPr lang="en-US" dirty="0" smtClean="0"/>
          </a:p>
        </p:txBody>
      </p:sp>
      <p:graphicFrame>
        <p:nvGraphicFramePr>
          <p:cNvPr id="1026" name="Object 2"/>
          <p:cNvGraphicFramePr>
            <a:graphicFrameLocks noChangeAspect="1"/>
          </p:cNvGraphicFramePr>
          <p:nvPr/>
        </p:nvGraphicFramePr>
        <p:xfrm>
          <a:off x="2843213" y="2420938"/>
          <a:ext cx="2117725" cy="1185862"/>
        </p:xfrm>
        <a:graphic>
          <a:graphicData uri="http://schemas.openxmlformats.org/presentationml/2006/ole">
            <p:oleObj spid="_x0000_s1026" name="Equation" r:id="rId3" imgW="634680" imgH="355320" progId="Equation.DSMT4">
              <p:embed/>
            </p:oleObj>
          </a:graphicData>
        </a:graphic>
      </p:graphicFrame>
      <p:graphicFrame>
        <p:nvGraphicFramePr>
          <p:cNvPr id="1027" name="Object 3"/>
          <p:cNvGraphicFramePr>
            <a:graphicFrameLocks noChangeAspect="1"/>
          </p:cNvGraphicFramePr>
          <p:nvPr/>
        </p:nvGraphicFramePr>
        <p:xfrm>
          <a:off x="2627313" y="4941888"/>
          <a:ext cx="3363912" cy="739775"/>
        </p:xfrm>
        <a:graphic>
          <a:graphicData uri="http://schemas.openxmlformats.org/presentationml/2006/ole">
            <p:oleObj spid="_x0000_s1027" name="Equation" r:id="rId4" imgW="749160" imgH="164880" progId="Equation.DSMT4">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538" y="188913"/>
            <a:ext cx="6172200" cy="1008062"/>
          </a:xfrm>
        </p:spPr>
        <p:txBody>
          <a:bodyPr>
            <a:normAutofit fontScale="90000"/>
          </a:bodyPr>
          <a:lstStyle/>
          <a:p>
            <a:pPr algn="ctr" fontAlgn="auto">
              <a:spcAft>
                <a:spcPts val="0"/>
              </a:spcAft>
              <a:defRPr/>
            </a:pPr>
            <a:r>
              <a:rPr lang="en-US" dirty="0" smtClean="0">
                <a:latin typeface="Cambria Math" pitchFamily="18" charset="0"/>
                <a:ea typeface="Cambria Math" pitchFamily="18" charset="0"/>
              </a:rPr>
              <a:t>Another example of calculating  the value of </a:t>
            </a:r>
            <a:r>
              <a:rPr lang="mk-MK" sz="3600" dirty="0" smtClean="0">
                <a:latin typeface="Cambria Math" pitchFamily="18" charset="0"/>
                <a:ea typeface="Cambria Math" pitchFamily="18" charset="0"/>
                <a:sym typeface="Symbol"/>
              </a:rPr>
              <a:t></a:t>
            </a:r>
            <a:endParaRPr lang="en-US" sz="3600" dirty="0">
              <a:latin typeface="Cambria Math" pitchFamily="18" charset="0"/>
              <a:ea typeface="Cambria Math" pitchFamily="18" charset="0"/>
            </a:endParaRPr>
          </a:p>
        </p:txBody>
      </p:sp>
      <p:sp>
        <p:nvSpPr>
          <p:cNvPr id="18435" name="Text Placeholder 2"/>
          <p:cNvSpPr>
            <a:spLocks noGrp="1"/>
          </p:cNvSpPr>
          <p:nvPr>
            <p:ph type="body" idx="1"/>
          </p:nvPr>
        </p:nvSpPr>
        <p:spPr>
          <a:xfrm>
            <a:off x="2339975" y="1268413"/>
            <a:ext cx="6172200" cy="5184775"/>
          </a:xfrm>
        </p:spPr>
        <p:txBody>
          <a:bodyPr/>
          <a:lstStyle/>
          <a:p>
            <a:endParaRPr lang="en-US" dirty="0" smtClean="0"/>
          </a:p>
        </p:txBody>
      </p:sp>
      <p:pic>
        <p:nvPicPr>
          <p:cNvPr id="18436" name="Picture 3" descr="7.jpg"/>
          <p:cNvPicPr>
            <a:picLocks noChangeAspect="1" noChangeArrowheads="1"/>
          </p:cNvPicPr>
          <p:nvPr/>
        </p:nvPicPr>
        <p:blipFill>
          <a:blip r:embed="rId2" cstate="print"/>
          <a:srcRect/>
          <a:stretch>
            <a:fillRect/>
          </a:stretch>
        </p:blipFill>
        <p:spPr bwMode="auto">
          <a:xfrm>
            <a:off x="2987675" y="1341438"/>
            <a:ext cx="4968875" cy="2519362"/>
          </a:xfrm>
          <a:prstGeom prst="rect">
            <a:avLst/>
          </a:prstGeom>
          <a:noFill/>
          <a:ln w="9525">
            <a:noFill/>
            <a:miter lim="800000"/>
            <a:headEnd/>
            <a:tailEnd/>
          </a:ln>
        </p:spPr>
      </p:pic>
      <p:pic>
        <p:nvPicPr>
          <p:cNvPr id="18437" name="Picture 4" descr="8.jpg"/>
          <p:cNvPicPr>
            <a:picLocks noChangeAspect="1" noChangeArrowheads="1"/>
          </p:cNvPicPr>
          <p:nvPr/>
        </p:nvPicPr>
        <p:blipFill>
          <a:blip r:embed="rId3" cstate="print"/>
          <a:srcRect/>
          <a:stretch>
            <a:fillRect/>
          </a:stretch>
        </p:blipFill>
        <p:spPr bwMode="auto">
          <a:xfrm>
            <a:off x="2339975" y="4365625"/>
            <a:ext cx="6192838" cy="172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b="1" dirty="0" smtClean="0">
                <a:latin typeface="Cambria Math" pitchFamily="18" charset="0"/>
                <a:ea typeface="Cambria Math" pitchFamily="18" charset="0"/>
              </a:rPr>
              <a:t>Pro and contra </a:t>
            </a:r>
            <a:br>
              <a:rPr lang="en-US" b="1" dirty="0" smtClean="0">
                <a:latin typeface="Cambria Math" pitchFamily="18" charset="0"/>
                <a:ea typeface="Cambria Math" pitchFamily="18" charset="0"/>
              </a:rPr>
            </a:br>
            <a:r>
              <a:rPr lang="en-US" sz="2000" b="1" dirty="0" smtClean="0">
                <a:latin typeface="Cambria Math" pitchFamily="18" charset="0"/>
                <a:ea typeface="Cambria Math" pitchFamily="18" charset="0"/>
              </a:rPr>
              <a:t>(short survey after several months)</a:t>
            </a:r>
            <a:endParaRPr lang="en-US" sz="2000" b="1" dirty="0">
              <a:latin typeface="Cambria Math" pitchFamily="18" charset="0"/>
              <a:ea typeface="Cambria Math" pitchFamily="18" charset="0"/>
            </a:endParaRPr>
          </a:p>
        </p:txBody>
      </p:sp>
      <p:sp>
        <p:nvSpPr>
          <p:cNvPr id="19459" name="Content Placeholder 2"/>
          <p:cNvSpPr>
            <a:spLocks noGrp="1"/>
          </p:cNvSpPr>
          <p:nvPr>
            <p:ph sz="quarter" idx="1"/>
          </p:nvPr>
        </p:nvSpPr>
        <p:spPr>
          <a:xfrm>
            <a:off x="457200" y="1600200"/>
            <a:ext cx="7467600" cy="4873625"/>
          </a:xfrm>
        </p:spPr>
        <p:txBody>
          <a:bodyPr/>
          <a:lstStyle/>
          <a:p>
            <a:r>
              <a:rPr lang="en-US" smtClean="0"/>
              <a:t>Advantages obtained </a:t>
            </a:r>
          </a:p>
          <a:p>
            <a:pPr lvl="1"/>
            <a:r>
              <a:rPr lang="en-US" smtClean="0"/>
              <a:t>Better adopting of knowledge</a:t>
            </a:r>
          </a:p>
          <a:p>
            <a:pPr lvl="1"/>
            <a:r>
              <a:rPr lang="en-US" smtClean="0"/>
              <a:t>Better understanding the given problems</a:t>
            </a:r>
          </a:p>
          <a:p>
            <a:pPr lvl="1"/>
            <a:r>
              <a:rPr lang="en-US" smtClean="0"/>
              <a:t>Better application </a:t>
            </a:r>
          </a:p>
          <a:p>
            <a:pPr lvl="1"/>
            <a:r>
              <a:rPr lang="en-US" smtClean="0"/>
              <a:t>Appearance of critical thinking</a:t>
            </a:r>
          </a:p>
          <a:p>
            <a:pPr lvl="1"/>
            <a:r>
              <a:rPr lang="en-US" smtClean="0"/>
              <a:t>Durability of knowledge</a:t>
            </a:r>
          </a:p>
          <a:p>
            <a:pPr lvl="1"/>
            <a:r>
              <a:rPr lang="en-US" i="1" u="sng" smtClean="0"/>
              <a:t>LEARNING WITH UNDERSTANDING</a:t>
            </a:r>
          </a:p>
          <a:p>
            <a:r>
              <a:rPr lang="en-US" smtClean="0"/>
              <a:t>Disadvantages</a:t>
            </a:r>
          </a:p>
          <a:p>
            <a:pPr lvl="1"/>
            <a:r>
              <a:rPr lang="en-US" smtClean="0"/>
              <a:t>More time is needed</a:t>
            </a:r>
          </a:p>
          <a:p>
            <a:pPr lvl="1"/>
            <a:r>
              <a:rPr lang="en-US" smtClean="0"/>
              <a:t>More resources needed (materials, trainings)</a:t>
            </a:r>
          </a:p>
          <a:p>
            <a:pPr lvl="1"/>
            <a:r>
              <a:rPr lang="en-US" smtClean="0"/>
              <a:t>More people (teachers) needed</a:t>
            </a:r>
          </a:p>
          <a:p>
            <a:pPr lvl="1"/>
            <a:r>
              <a:rPr lang="en-US" smtClean="0"/>
              <a:t>Less material covered (paradox)</a:t>
            </a:r>
          </a:p>
          <a:p>
            <a:pPr lvl="1"/>
            <a:endParaRPr lang="en-US" smtClean="0"/>
          </a:p>
          <a:p>
            <a:pPr lvl="1"/>
            <a:endParaRPr lang="en-US" smtClean="0"/>
          </a:p>
          <a:p>
            <a:pPr lvl="1"/>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b="1" dirty="0" smtClean="0">
                <a:latin typeface="Cambria Math" pitchFamily="18" charset="0"/>
                <a:ea typeface="Cambria Math" pitchFamily="18" charset="0"/>
              </a:rPr>
              <a:t>Macedonian case through one example</a:t>
            </a:r>
            <a:endParaRPr lang="en-US" b="1" dirty="0">
              <a:latin typeface="Cambria Math" pitchFamily="18" charset="0"/>
              <a:ea typeface="Cambria Math" pitchFamily="18" charset="0"/>
            </a:endParaRPr>
          </a:p>
        </p:txBody>
      </p:sp>
      <p:sp>
        <p:nvSpPr>
          <p:cNvPr id="20483" name="Content Placeholder 2"/>
          <p:cNvSpPr>
            <a:spLocks noGrp="1"/>
          </p:cNvSpPr>
          <p:nvPr>
            <p:ph sz="quarter" idx="1"/>
          </p:nvPr>
        </p:nvSpPr>
        <p:spPr>
          <a:xfrm>
            <a:off x="457200" y="1600200"/>
            <a:ext cx="7467600" cy="4873625"/>
          </a:xfrm>
        </p:spPr>
        <p:txBody>
          <a:bodyPr/>
          <a:lstStyle/>
          <a:p>
            <a:r>
              <a:rPr lang="en-US" smtClean="0">
                <a:latin typeface="Cambria Math" pitchFamily="18" charset="0"/>
                <a:ea typeface="Cambria Math" pitchFamily="18" charset="0"/>
                <a:cs typeface="Cambria Math" pitchFamily="18" charset="0"/>
              </a:rPr>
              <a:t>Two similar geometry problems with different objectives, in the same class, 9</a:t>
            </a:r>
            <a:r>
              <a:rPr lang="en-US" baseline="30000" smtClean="0">
                <a:latin typeface="Cambria Math" pitchFamily="18" charset="0"/>
                <a:ea typeface="Cambria Math" pitchFamily="18" charset="0"/>
                <a:cs typeface="Cambria Math" pitchFamily="18" charset="0"/>
              </a:rPr>
              <a:t>th</a:t>
            </a:r>
            <a:r>
              <a:rPr lang="en-US" smtClean="0">
                <a:latin typeface="Cambria Math" pitchFamily="18" charset="0"/>
                <a:ea typeface="Cambria Math" pitchFamily="18" charset="0"/>
                <a:cs typeface="Cambria Math" pitchFamily="18" charset="0"/>
              </a:rPr>
              <a:t> grade, according to old and to new syllabus</a:t>
            </a:r>
          </a:p>
          <a:p>
            <a:pPr lvl="1"/>
            <a:r>
              <a:rPr lang="en-US" smtClean="0">
                <a:latin typeface="Cambria Math" pitchFamily="18" charset="0"/>
                <a:ea typeface="Cambria Math" pitchFamily="18" charset="0"/>
                <a:cs typeface="Cambria Math" pitchFamily="18" charset="0"/>
              </a:rPr>
              <a:t>Old style – </a:t>
            </a:r>
            <a:r>
              <a:rPr lang="en-US" b="1" smtClean="0">
                <a:latin typeface="Cambria Math" pitchFamily="18" charset="0"/>
                <a:ea typeface="Cambria Math" pitchFamily="18" charset="0"/>
                <a:cs typeface="Cambria Math" pitchFamily="18" charset="0"/>
              </a:rPr>
              <a:t>Geometric 3D figures</a:t>
            </a:r>
          </a:p>
          <a:p>
            <a:pPr lvl="1">
              <a:buFont typeface="Wingdings 2" pitchFamily="18" charset="2"/>
              <a:buNone/>
            </a:pPr>
            <a:r>
              <a:rPr lang="en-US" smtClean="0">
                <a:latin typeface="Cambria Math" pitchFamily="18" charset="0"/>
                <a:ea typeface="Cambria Math" pitchFamily="18" charset="0"/>
                <a:cs typeface="Cambria Math" pitchFamily="18" charset="0"/>
              </a:rPr>
              <a:t>	</a:t>
            </a:r>
          </a:p>
          <a:p>
            <a:pPr lvl="1">
              <a:buFont typeface="Wingdings 2" pitchFamily="18" charset="2"/>
              <a:buNone/>
            </a:pPr>
            <a:r>
              <a:rPr lang="en-US" smtClean="0">
                <a:latin typeface="Cambria Math" pitchFamily="18" charset="0"/>
                <a:ea typeface="Cambria Math" pitchFamily="18" charset="0"/>
                <a:cs typeface="Cambria Math" pitchFamily="18" charset="0"/>
              </a:rPr>
              <a:t>	</a:t>
            </a:r>
            <a:r>
              <a:rPr lang="en-US" b="1" smtClean="0">
                <a:latin typeface="Cambria Math" pitchFamily="18" charset="0"/>
                <a:ea typeface="Cambria Math" pitchFamily="18" charset="0"/>
                <a:cs typeface="Cambria Math" pitchFamily="18" charset="0"/>
              </a:rPr>
              <a:t>Assignment :</a:t>
            </a:r>
          </a:p>
          <a:p>
            <a:pPr lvl="1">
              <a:buFont typeface="Wingdings 2" pitchFamily="18" charset="2"/>
              <a:buNone/>
            </a:pPr>
            <a:r>
              <a:rPr lang="en-US" i="1" smtClean="0">
                <a:latin typeface="Cambria Math" pitchFamily="18" charset="0"/>
                <a:ea typeface="Cambria Math" pitchFamily="18" charset="0"/>
                <a:cs typeface="Cambria Math" pitchFamily="18" charset="0"/>
              </a:rPr>
              <a:t>Calculate the volume on the regular triangular prism with a given edge of the base of 6 cm and height of the prism of 8 cm.</a:t>
            </a:r>
          </a:p>
          <a:p>
            <a:pPr lvl="1">
              <a:buFont typeface="Wingdings 2" pitchFamily="18" charset="2"/>
              <a:buNone/>
            </a:pPr>
            <a:endParaRPr lang="en-US" i="1" smtClean="0">
              <a:latin typeface="Cambria Math" pitchFamily="18" charset="0"/>
              <a:ea typeface="Cambria Math" pitchFamily="18" charset="0"/>
              <a:cs typeface="Cambria Math"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dirty="0" smtClean="0">
                <a:latin typeface="Cambria Math" pitchFamily="18" charset="0"/>
                <a:ea typeface="Cambria Math" pitchFamily="18" charset="0"/>
              </a:rPr>
              <a:t>Teachers observations on the objectives</a:t>
            </a:r>
            <a:endParaRPr lang="en-US" dirty="0">
              <a:latin typeface="Cambria Math" pitchFamily="18" charset="0"/>
              <a:ea typeface="Cambria Math" pitchFamily="18" charset="0"/>
            </a:endParaRPr>
          </a:p>
        </p:txBody>
      </p:sp>
      <p:sp>
        <p:nvSpPr>
          <p:cNvPr id="21507" name="Content Placeholder 2"/>
          <p:cNvSpPr>
            <a:spLocks noGrp="1"/>
          </p:cNvSpPr>
          <p:nvPr>
            <p:ph sz="quarter" idx="1"/>
          </p:nvPr>
        </p:nvSpPr>
        <p:spPr>
          <a:xfrm>
            <a:off x="457200" y="1600200"/>
            <a:ext cx="7467600" cy="4873625"/>
          </a:xfrm>
        </p:spPr>
        <p:txBody>
          <a:bodyPr/>
          <a:lstStyle/>
          <a:p>
            <a:pPr marL="273050" lvl="1">
              <a:spcBef>
                <a:spcPts val="600"/>
              </a:spcBef>
              <a:buSzPct val="70000"/>
              <a:buFont typeface="Wingdings" pitchFamily="2" charset="2"/>
              <a:buChar char=""/>
            </a:pPr>
            <a:r>
              <a:rPr lang="en-US" smtClean="0">
                <a:latin typeface="Cambria Math" pitchFamily="18" charset="0"/>
                <a:ea typeface="Cambria Math" pitchFamily="18" charset="0"/>
                <a:cs typeface="Cambria Math" pitchFamily="18" charset="0"/>
              </a:rPr>
              <a:t>The text directly reveals the kind of prism in question</a:t>
            </a:r>
          </a:p>
          <a:p>
            <a:pPr marL="547688" lvl="2">
              <a:spcBef>
                <a:spcPts val="600"/>
              </a:spcBef>
              <a:buSzPct val="70000"/>
            </a:pPr>
            <a:r>
              <a:rPr lang="en-US" smtClean="0">
                <a:latin typeface="Cambria Math" pitchFamily="18" charset="0"/>
                <a:ea typeface="Cambria Math" pitchFamily="18" charset="0"/>
                <a:cs typeface="Cambria Math" pitchFamily="18" charset="0"/>
              </a:rPr>
              <a:t>Students should recognize the regular from the irregular bases</a:t>
            </a:r>
          </a:p>
          <a:p>
            <a:pPr marL="273050" lvl="1">
              <a:spcBef>
                <a:spcPts val="600"/>
              </a:spcBef>
              <a:buSzPct val="70000"/>
              <a:buFont typeface="Wingdings" pitchFamily="2" charset="2"/>
              <a:buChar char=""/>
            </a:pPr>
            <a:r>
              <a:rPr lang="en-US" smtClean="0">
                <a:latin typeface="Cambria Math" pitchFamily="18" charset="0"/>
                <a:ea typeface="Cambria Math" pitchFamily="18" charset="0"/>
                <a:cs typeface="Cambria Math" pitchFamily="18" charset="0"/>
              </a:rPr>
              <a:t>It is probably better let the students derive the conclusion of regularity with a differently given conditions</a:t>
            </a:r>
            <a:r>
              <a:rPr lang="mk-MK" smtClean="0">
                <a:latin typeface="Cambria Math" pitchFamily="18" charset="0"/>
                <a:ea typeface="Cambria Math" pitchFamily="18" charset="0"/>
                <a:cs typeface="Cambria Math" pitchFamily="18" charset="0"/>
              </a:rPr>
              <a:t> </a:t>
            </a:r>
            <a:endParaRPr lang="en-US" smtClean="0">
              <a:latin typeface="Cambria Math" pitchFamily="18" charset="0"/>
              <a:ea typeface="Cambria Math" pitchFamily="18" charset="0"/>
              <a:cs typeface="Cambria Math" pitchFamily="18" charset="0"/>
            </a:endParaRPr>
          </a:p>
          <a:p>
            <a:pPr marL="273050" lvl="1">
              <a:spcBef>
                <a:spcPts val="600"/>
              </a:spcBef>
              <a:buSzPct val="70000"/>
              <a:buFont typeface="Wingdings" pitchFamily="2" charset="2"/>
              <a:buChar char=""/>
            </a:pPr>
            <a:r>
              <a:rPr lang="en-US" smtClean="0">
                <a:latin typeface="Cambria Math" pitchFamily="18" charset="0"/>
                <a:ea typeface="Cambria Math" pitchFamily="18" charset="0"/>
                <a:cs typeface="Cambria Math" pitchFamily="18" charset="0"/>
              </a:rPr>
              <a:t>Making the sketch develops creativity and precision</a:t>
            </a:r>
          </a:p>
          <a:p>
            <a:pPr marL="273050" lvl="1">
              <a:spcBef>
                <a:spcPts val="600"/>
              </a:spcBef>
              <a:buSzPct val="70000"/>
              <a:buFont typeface="Wingdings" pitchFamily="2" charset="2"/>
              <a:buChar char=""/>
            </a:pPr>
            <a:r>
              <a:rPr lang="en-US" smtClean="0">
                <a:latin typeface="Cambria Math" pitchFamily="18" charset="0"/>
                <a:ea typeface="Cambria Math" pitchFamily="18" charset="0"/>
                <a:cs typeface="Cambria Math" pitchFamily="18" charset="0"/>
              </a:rPr>
              <a:t>Next step is to apply the given formula and interchange the values</a:t>
            </a:r>
          </a:p>
          <a:p>
            <a:pPr marL="273050" lvl="1">
              <a:spcBef>
                <a:spcPts val="600"/>
              </a:spcBef>
              <a:buSzPct val="70000"/>
              <a:buFont typeface="Wingdings" pitchFamily="2" charset="2"/>
              <a:buChar char=""/>
            </a:pPr>
            <a:r>
              <a:rPr lang="en-US" smtClean="0">
                <a:latin typeface="Cambria Math" pitchFamily="18" charset="0"/>
                <a:ea typeface="Cambria Math" pitchFamily="18" charset="0"/>
                <a:cs typeface="Cambria Math" pitchFamily="18" charset="0"/>
              </a:rPr>
              <a:t>The basic deficiency of the assignment is the fact that the student is included into passive thinking process</a:t>
            </a:r>
          </a:p>
          <a:p>
            <a:pPr marL="547688" lvl="2">
              <a:spcBef>
                <a:spcPts val="600"/>
              </a:spcBef>
              <a:buSzPct val="70000"/>
            </a:pPr>
            <a:r>
              <a:rPr lang="en-US" smtClean="0">
                <a:latin typeface="Cambria Math" pitchFamily="18" charset="0"/>
                <a:ea typeface="Cambria Math" pitchFamily="18" charset="0"/>
                <a:cs typeface="Cambria Math" pitchFamily="18" charset="0"/>
              </a:rPr>
              <a:t>Research, individual work, functional thinking and concluding is </a:t>
            </a:r>
            <a:r>
              <a:rPr lang="mk-MK" smtClean="0">
                <a:latin typeface="Cambria Math" pitchFamily="18" charset="0"/>
                <a:ea typeface="Cambria Math" pitchFamily="18" charset="0"/>
                <a:cs typeface="Cambria Math" pitchFamily="18" charset="0"/>
              </a:rPr>
              <a:t> </a:t>
            </a:r>
            <a:r>
              <a:rPr lang="en-US" smtClean="0">
                <a:latin typeface="Cambria Math" pitchFamily="18" charset="0"/>
                <a:ea typeface="Cambria Math" pitchFamily="18" charset="0"/>
                <a:cs typeface="Cambria Math" pitchFamily="18" charset="0"/>
              </a:rPr>
              <a:t>neglected. </a:t>
            </a:r>
          </a:p>
          <a:p>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b="1" dirty="0" smtClean="0">
                <a:latin typeface="Cambria Math" pitchFamily="18" charset="0"/>
                <a:ea typeface="Cambria Math" pitchFamily="18" charset="0"/>
              </a:rPr>
              <a:t>Macedonian case through one example</a:t>
            </a:r>
            <a:endParaRPr lang="en-US" dirty="0"/>
          </a:p>
        </p:txBody>
      </p:sp>
      <p:sp>
        <p:nvSpPr>
          <p:cNvPr id="3" name="Content Placeholder 2"/>
          <p:cNvSpPr>
            <a:spLocks noGrp="1"/>
          </p:cNvSpPr>
          <p:nvPr>
            <p:ph sz="quarter" idx="1"/>
          </p:nvPr>
        </p:nvSpPr>
        <p:spPr/>
        <p:txBody>
          <a:bodyPr>
            <a:normAutofit/>
          </a:bodyPr>
          <a:lstStyle/>
          <a:p>
            <a:pPr marL="548640" lvl="3" indent="-274320" fontAlgn="auto">
              <a:spcBef>
                <a:spcPts val="600"/>
              </a:spcBef>
              <a:spcAft>
                <a:spcPts val="0"/>
              </a:spcAft>
              <a:buClr>
                <a:schemeClr val="accent1"/>
              </a:buClr>
              <a:buSzPct val="70000"/>
              <a:buFont typeface="Wingdings"/>
              <a:buChar char=""/>
              <a:defRPr/>
            </a:pPr>
            <a:r>
              <a:rPr lang="en-US" sz="2100" dirty="0" smtClean="0">
                <a:latin typeface="Cambria Math" pitchFamily="18" charset="0"/>
                <a:ea typeface="Cambria Math" pitchFamily="18" charset="0"/>
              </a:rPr>
              <a:t>New style – </a:t>
            </a:r>
            <a:r>
              <a:rPr lang="en-US" sz="2100" b="1" dirty="0" smtClean="0">
                <a:latin typeface="Cambria Math" pitchFamily="18" charset="0"/>
                <a:ea typeface="Cambria Math" pitchFamily="18" charset="0"/>
              </a:rPr>
              <a:t>Geometry and solving problems and Measuring and solving problems</a:t>
            </a:r>
          </a:p>
          <a:p>
            <a:pPr marL="1097280" lvl="5" indent="-274320">
              <a:spcBef>
                <a:spcPts val="600"/>
              </a:spcBef>
              <a:buSzPct val="70000"/>
              <a:buFontTx/>
              <a:buNone/>
              <a:defRPr/>
            </a:pPr>
            <a:endParaRPr lang="en-US" sz="1900" b="1" dirty="0" smtClean="0">
              <a:latin typeface="Cambria Math" pitchFamily="18" charset="0"/>
              <a:ea typeface="Cambria Math" pitchFamily="18" charset="0"/>
            </a:endParaRPr>
          </a:p>
          <a:p>
            <a:pPr marL="1097280" lvl="5" indent="-274320">
              <a:spcBef>
                <a:spcPts val="600"/>
              </a:spcBef>
              <a:buSzPct val="70000"/>
              <a:buFontTx/>
              <a:buNone/>
              <a:defRPr/>
            </a:pPr>
            <a:r>
              <a:rPr lang="en-US" sz="2000" b="1" dirty="0" smtClean="0">
                <a:solidFill>
                  <a:schemeClr val="tx1"/>
                </a:solidFill>
                <a:latin typeface="Cambria Math" pitchFamily="18" charset="0"/>
                <a:ea typeface="Cambria Math" pitchFamily="18" charset="0"/>
              </a:rPr>
              <a:t>Assignment :</a:t>
            </a:r>
            <a:endParaRPr lang="en-US" sz="2100" b="1" dirty="0" smtClean="0">
              <a:solidFill>
                <a:schemeClr val="tx1"/>
              </a:solidFill>
              <a:latin typeface="Cambria Math" pitchFamily="18" charset="0"/>
              <a:ea typeface="Cambria Math" pitchFamily="18" charset="0"/>
            </a:endParaRPr>
          </a:p>
          <a:p>
            <a:pPr marL="274320" indent="-274320" fontAlgn="auto">
              <a:spcAft>
                <a:spcPts val="0"/>
              </a:spcAft>
              <a:buFont typeface="Wingdings"/>
              <a:buNone/>
              <a:defRPr/>
            </a:pPr>
            <a:r>
              <a:rPr lang="en-US" dirty="0" smtClean="0"/>
              <a:t>	</a:t>
            </a:r>
            <a:r>
              <a:rPr lang="en-US" sz="2100" i="1" dirty="0" smtClean="0">
                <a:latin typeface="Cambria Math" pitchFamily="18" charset="0"/>
                <a:ea typeface="Cambria Math" pitchFamily="18" charset="0"/>
              </a:rPr>
              <a:t>Calculate the area of the prism shown on the picture below.</a:t>
            </a:r>
          </a:p>
          <a:p>
            <a:pPr marL="274320" indent="-274320" fontAlgn="auto">
              <a:spcAft>
                <a:spcPts val="0"/>
              </a:spcAft>
              <a:buFont typeface="Wingdings"/>
              <a:buNone/>
              <a:defRPr/>
            </a:pPr>
            <a:endParaRPr lang="en-US" dirty="0"/>
          </a:p>
        </p:txBody>
      </p:sp>
      <p:pic>
        <p:nvPicPr>
          <p:cNvPr id="22532" name="Picture 4" descr="Prizma.png"/>
          <p:cNvPicPr>
            <a:picLocks noChangeAspect="1"/>
          </p:cNvPicPr>
          <p:nvPr/>
        </p:nvPicPr>
        <p:blipFill>
          <a:blip r:embed="rId2" cstate="print"/>
          <a:srcRect/>
          <a:stretch>
            <a:fillRect/>
          </a:stretch>
        </p:blipFill>
        <p:spPr bwMode="auto">
          <a:xfrm>
            <a:off x="2339975" y="3716338"/>
            <a:ext cx="3354388" cy="2233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latin typeface="Cambria Math" pitchFamily="18" charset="0"/>
                <a:ea typeface="Cambria Math" pitchFamily="18" charset="0"/>
              </a:rPr>
              <a:t>Teachers observations on the objectives</a:t>
            </a:r>
            <a:endParaRPr lang="en-US" dirty="0"/>
          </a:p>
        </p:txBody>
      </p:sp>
      <p:sp>
        <p:nvSpPr>
          <p:cNvPr id="3" name="Content Placeholder 2"/>
          <p:cNvSpPr>
            <a:spLocks noGrp="1"/>
          </p:cNvSpPr>
          <p:nvPr>
            <p:ph sz="quarter" idx="1"/>
          </p:nvPr>
        </p:nvSpPr>
        <p:spPr>
          <a:xfrm>
            <a:off x="457200" y="1600200"/>
            <a:ext cx="7467600" cy="4873625"/>
          </a:xfrm>
        </p:spPr>
        <p:txBody>
          <a:bodyPr>
            <a:normAutofit fontScale="92500" lnSpcReduction="10000"/>
          </a:bodyPr>
          <a:lstStyle/>
          <a:p>
            <a:pPr marL="274320" indent="-274320" fontAlgn="auto">
              <a:spcAft>
                <a:spcPts val="0"/>
              </a:spcAft>
              <a:buFont typeface="Courier New" pitchFamily="49" charset="0"/>
              <a:buChar char="o"/>
              <a:defRPr/>
            </a:pPr>
            <a:endParaRPr lang="en-US" dirty="0" smtClean="0"/>
          </a:p>
          <a:p>
            <a:pPr marL="274320" indent="-274320" fontAlgn="auto">
              <a:spcAft>
                <a:spcPts val="0"/>
              </a:spcAft>
              <a:buFont typeface="Courier New" pitchFamily="49" charset="0"/>
              <a:buChar char="o"/>
              <a:defRPr/>
            </a:pPr>
            <a:r>
              <a:rPr lang="en-US" sz="2600" dirty="0" smtClean="0">
                <a:latin typeface="Cambria Math" pitchFamily="18" charset="0"/>
                <a:ea typeface="Cambria Math" pitchFamily="18" charset="0"/>
              </a:rPr>
              <a:t>With only the picture given the students should determine the type of prism by them selves</a:t>
            </a:r>
          </a:p>
          <a:p>
            <a:pPr marL="274320" indent="-274320" fontAlgn="auto">
              <a:spcAft>
                <a:spcPts val="0"/>
              </a:spcAft>
              <a:buFont typeface="Courier New" pitchFamily="49" charset="0"/>
              <a:buChar char="o"/>
              <a:defRPr/>
            </a:pPr>
            <a:r>
              <a:rPr lang="en-US" sz="2600" dirty="0" smtClean="0">
                <a:latin typeface="Cambria Math" pitchFamily="18" charset="0"/>
                <a:ea typeface="Cambria Math" pitchFamily="18" charset="0"/>
              </a:rPr>
              <a:t>They should make difference between types of edges, determine the height and use the given dimensions on the right place in the formula</a:t>
            </a:r>
          </a:p>
          <a:p>
            <a:pPr marL="274320" indent="-274320" fontAlgn="auto">
              <a:spcAft>
                <a:spcPts val="0"/>
              </a:spcAft>
              <a:buFont typeface="Courier New" pitchFamily="49" charset="0"/>
              <a:buChar char="o"/>
              <a:defRPr/>
            </a:pPr>
            <a:r>
              <a:rPr lang="en-US" sz="2600" dirty="0" smtClean="0">
                <a:latin typeface="Cambria Math" pitchFamily="18" charset="0"/>
                <a:ea typeface="Cambria Math" pitchFamily="18" charset="0"/>
              </a:rPr>
              <a:t>The student has to be thinking functionally, developing the possibility of individual work</a:t>
            </a:r>
          </a:p>
          <a:p>
            <a:pPr marL="274320" indent="-274320" fontAlgn="auto">
              <a:spcAft>
                <a:spcPts val="0"/>
              </a:spcAft>
              <a:buFont typeface="Courier New" pitchFamily="49" charset="0"/>
              <a:buChar char="o"/>
              <a:defRPr/>
            </a:pPr>
            <a:r>
              <a:rPr lang="en-US" sz="2600" dirty="0" smtClean="0">
                <a:latin typeface="Cambria Math" pitchFamily="18" charset="0"/>
                <a:ea typeface="Cambria Math" pitchFamily="18" charset="0"/>
              </a:rPr>
              <a:t>The walls of the prism should be distinguished by form</a:t>
            </a:r>
          </a:p>
          <a:p>
            <a:pPr marL="274320" indent="-274320" fontAlgn="auto">
              <a:spcAft>
                <a:spcPts val="0"/>
              </a:spcAft>
              <a:buFont typeface="Courier New" pitchFamily="49" charset="0"/>
              <a:buChar char="o"/>
              <a:defRPr/>
            </a:pPr>
            <a:r>
              <a:rPr lang="en-US" sz="2600" dirty="0" smtClean="0">
                <a:latin typeface="Cambria Math" pitchFamily="18" charset="0"/>
                <a:ea typeface="Cambria Math" pitchFamily="18" charset="0"/>
              </a:rPr>
              <a:t>The logical thinking is present</a:t>
            </a:r>
          </a:p>
          <a:p>
            <a:pPr marL="274320" indent="-274320" fontAlgn="auto">
              <a:spcAft>
                <a:spcPts val="0"/>
              </a:spcAft>
              <a:buFont typeface="Courier New" pitchFamily="49" charset="0"/>
              <a:buChar char="o"/>
              <a:defRPr/>
            </a:pPr>
            <a:r>
              <a:rPr lang="en-US" sz="2600" dirty="0" smtClean="0">
                <a:latin typeface="Cambria Math" pitchFamily="18" charset="0"/>
                <a:ea typeface="Cambria Math" pitchFamily="18" charset="0"/>
              </a:rPr>
              <a:t>The student should take active part in solving the problem and derive conclusions</a:t>
            </a:r>
          </a:p>
          <a:p>
            <a:pPr marL="274320" indent="-274320" fontAlgn="auto">
              <a:spcAft>
                <a:spcPts val="0"/>
              </a:spcAft>
              <a:buFont typeface="Courier New" pitchFamily="49" charset="0"/>
              <a:buChar char="o"/>
              <a:defRPr/>
            </a:pPr>
            <a:endParaRPr lang="en-US" dirty="0" smtClean="0"/>
          </a:p>
          <a:p>
            <a:pPr marL="274320" indent="-274320" fontAlgn="auto">
              <a:spcAft>
                <a:spcPts val="0"/>
              </a:spcAft>
              <a:buFont typeface="Courier New" pitchFamily="49" charset="0"/>
              <a:buChar char="o"/>
              <a:defRPr/>
            </a:pPr>
            <a:endParaRPr lang="en-US" dirty="0" smtClean="0"/>
          </a:p>
          <a:p>
            <a:pPr marL="274320" indent="-274320" fontAlgn="auto">
              <a:spcAft>
                <a:spcPts val="0"/>
              </a:spcAft>
              <a:buFont typeface="Wingdings"/>
              <a:buNone/>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3009900"/>
          </a:xfrm>
        </p:spPr>
        <p:txBody>
          <a:bodyPr/>
          <a:lstStyle/>
          <a:p>
            <a:pPr fontAlgn="auto">
              <a:spcAft>
                <a:spcPts val="0"/>
              </a:spcAft>
              <a:defRPr/>
            </a:pPr>
            <a:r>
              <a:rPr lang="en-US" b="1" dirty="0" smtClean="0">
                <a:latin typeface="Cambria Math" pitchFamily="18" charset="0"/>
                <a:ea typeface="Cambria Math" pitchFamily="18" charset="0"/>
              </a:rPr>
              <a:t>The idea of comparison was for teachers to be able to use the good sides of both programs, to knit the suggested methods and obtain better results, higher level of knowledge adoption, better assessment results, better application of knowledge </a:t>
            </a:r>
            <a:endParaRPr lang="en-US" b="1" dirty="0">
              <a:latin typeface="Cambria Math" pitchFamily="18" charset="0"/>
              <a:ea typeface="Cambria Math" pitchFamily="18" charset="0"/>
            </a:endParaRPr>
          </a:p>
        </p:txBody>
      </p:sp>
      <p:sp>
        <p:nvSpPr>
          <p:cNvPr id="3" name="Content Placeholder 2"/>
          <p:cNvSpPr>
            <a:spLocks noGrp="1"/>
          </p:cNvSpPr>
          <p:nvPr>
            <p:ph sz="quarter" idx="1"/>
          </p:nvPr>
        </p:nvSpPr>
        <p:spPr>
          <a:xfrm>
            <a:off x="611188" y="3789363"/>
            <a:ext cx="7467600" cy="2592387"/>
          </a:xfrm>
        </p:spPr>
        <p:txBody>
          <a:bodyPr>
            <a:normAutofit lnSpcReduction="10000"/>
          </a:bodyPr>
          <a:lstStyle/>
          <a:p>
            <a:pPr marL="274320" indent="-274320" fontAlgn="auto">
              <a:spcAft>
                <a:spcPts val="0"/>
              </a:spcAft>
              <a:buFont typeface="Wingdings"/>
              <a:buNone/>
              <a:defRPr/>
            </a:pPr>
            <a:r>
              <a:rPr lang="en-US" b="1" dirty="0" smtClean="0">
                <a:latin typeface="Cambria Math" pitchFamily="18" charset="0"/>
                <a:ea typeface="Cambria Math" pitchFamily="18" charset="0"/>
              </a:rPr>
              <a:t>BUT</a:t>
            </a:r>
          </a:p>
          <a:p>
            <a:pPr marL="274320" indent="-274320" fontAlgn="auto">
              <a:spcAft>
                <a:spcPts val="0"/>
              </a:spcAft>
              <a:buFont typeface="Arial" pitchFamily="34" charset="0"/>
              <a:buChar char="•"/>
              <a:defRPr/>
            </a:pPr>
            <a:r>
              <a:rPr lang="en-US" dirty="0" smtClean="0">
                <a:latin typeface="Cambria Math" pitchFamily="18" charset="0"/>
                <a:ea typeface="Cambria Math" pitchFamily="18" charset="0"/>
              </a:rPr>
              <a:t>there are the controlling mechanisms</a:t>
            </a:r>
          </a:p>
          <a:p>
            <a:pPr marL="274320" indent="-274320" fontAlgn="auto">
              <a:spcAft>
                <a:spcPts val="0"/>
              </a:spcAft>
              <a:buFont typeface="Arial" pitchFamily="34" charset="0"/>
              <a:buChar char="•"/>
              <a:defRPr/>
            </a:pPr>
            <a:r>
              <a:rPr lang="en-US" dirty="0" smtClean="0">
                <a:latin typeface="Cambria Math" pitchFamily="18" charset="0"/>
                <a:ea typeface="Cambria Math" pitchFamily="18" charset="0"/>
              </a:rPr>
              <a:t>inspections  </a:t>
            </a:r>
          </a:p>
          <a:p>
            <a:pPr marL="274320" indent="-274320" fontAlgn="auto">
              <a:spcAft>
                <a:spcPts val="0"/>
              </a:spcAft>
              <a:buFont typeface="Arial" pitchFamily="34" charset="0"/>
              <a:buChar char="•"/>
              <a:defRPr/>
            </a:pPr>
            <a:r>
              <a:rPr lang="en-US" dirty="0" smtClean="0">
                <a:latin typeface="Cambria Math" pitchFamily="18" charset="0"/>
                <a:ea typeface="Cambria Math" pitchFamily="18" charset="0"/>
              </a:rPr>
              <a:t>almost no freedom in constructing the process</a:t>
            </a:r>
          </a:p>
          <a:p>
            <a:pPr marL="274320" indent="-274320" fontAlgn="auto">
              <a:spcAft>
                <a:spcPts val="0"/>
              </a:spcAft>
              <a:buFont typeface="Arial" pitchFamily="34" charset="0"/>
              <a:buChar char="•"/>
              <a:defRPr/>
            </a:pPr>
            <a:r>
              <a:rPr lang="en-US" dirty="0" smtClean="0">
                <a:latin typeface="Cambria Math" pitchFamily="18" charset="0"/>
                <a:ea typeface="Cambria Math" pitchFamily="18" charset="0"/>
              </a:rPr>
              <a:t>low self esteem</a:t>
            </a:r>
          </a:p>
          <a:p>
            <a:pPr marL="274320" indent="-274320" fontAlgn="auto">
              <a:spcAft>
                <a:spcPts val="0"/>
              </a:spcAft>
              <a:buFont typeface="Arial" pitchFamily="34" charset="0"/>
              <a:buChar char="•"/>
              <a:defRPr/>
            </a:pPr>
            <a:r>
              <a:rPr lang="en-US" dirty="0" smtClean="0">
                <a:latin typeface="Cambria Math" pitchFamily="18" charset="0"/>
                <a:ea typeface="Cambria Math" pitchFamily="18" charset="0"/>
              </a:rPr>
              <a:t>lack of dedication</a:t>
            </a:r>
          </a:p>
          <a:p>
            <a:pPr marL="274320" indent="-274320" fontAlgn="auto">
              <a:spcAft>
                <a:spcPts val="0"/>
              </a:spcAft>
              <a:buFont typeface="Arial" pitchFamily="34" charset="0"/>
              <a:buChar char="•"/>
              <a:defRPr/>
            </a:pPr>
            <a:endParaRPr lang="en-US" dirty="0" smtClean="0">
              <a:latin typeface="Cambria Math" pitchFamily="18" charset="0"/>
              <a:ea typeface="Cambria Math" pitchFamily="18" charset="0"/>
            </a:endParaRPr>
          </a:p>
          <a:p>
            <a:pPr marL="274320" indent="-274320" fontAlgn="auto">
              <a:spcAft>
                <a:spcPts val="0"/>
              </a:spcAft>
              <a:buFont typeface="Wingdings"/>
              <a:buChar char=""/>
              <a:defRPr/>
            </a:pPr>
            <a:endParaRPr lang="en-US" dirty="0" smtClean="0"/>
          </a:p>
          <a:p>
            <a:pPr marL="274320" indent="-274320" fontAlgn="auto">
              <a:spcAft>
                <a:spcPts val="0"/>
              </a:spcAft>
              <a:buFont typeface="Wingdings"/>
              <a:buChar char=""/>
              <a:defRPr/>
            </a:pPr>
            <a:endParaRPr lang="en-US" dirty="0" smtClean="0"/>
          </a:p>
          <a:p>
            <a:pPr marL="274320" indent="-274320" fontAlgn="auto">
              <a:spcAft>
                <a:spcPts val="0"/>
              </a:spcAft>
              <a:buFont typeface="Wingdings"/>
              <a:buChar char=""/>
              <a:defRPr/>
            </a:pPr>
            <a:endParaRPr lang="en-US" dirty="0" smtClean="0"/>
          </a:p>
          <a:p>
            <a:pPr marL="274320" indent="-274320" fontAlgn="auto">
              <a:spcAft>
                <a:spcPts val="0"/>
              </a:spcAft>
              <a:buFont typeface="Wingdings"/>
              <a:buChar char=""/>
              <a:defRPr/>
            </a:pPr>
            <a:endParaRPr lang="en-US" dirty="0" smtClean="0"/>
          </a:p>
          <a:p>
            <a:pPr marL="274320" indent="-274320" fontAlgn="auto">
              <a:spcAft>
                <a:spcPts val="0"/>
              </a:spcAft>
              <a:buFont typeface="Wingdings"/>
              <a:buNone/>
              <a:defRPr/>
            </a:pP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dirty="0" smtClean="0">
                <a:latin typeface="Cambria Math" pitchFamily="18" charset="0"/>
                <a:ea typeface="Cambria Math" pitchFamily="18" charset="0"/>
              </a:rPr>
              <a:t>Questions</a:t>
            </a:r>
            <a:endParaRPr lang="en-US" dirty="0">
              <a:latin typeface="Cambria Math" pitchFamily="18" charset="0"/>
              <a:ea typeface="Cambria Math" pitchFamily="18" charset="0"/>
            </a:endParaRPr>
          </a:p>
        </p:txBody>
      </p:sp>
      <p:sp>
        <p:nvSpPr>
          <p:cNvPr id="25603" name="Content Placeholder 2"/>
          <p:cNvSpPr>
            <a:spLocks noGrp="1"/>
          </p:cNvSpPr>
          <p:nvPr>
            <p:ph sz="quarter" idx="1"/>
          </p:nvPr>
        </p:nvSpPr>
        <p:spPr>
          <a:xfrm>
            <a:off x="457200" y="1600200"/>
            <a:ext cx="7467600" cy="4873625"/>
          </a:xfrm>
        </p:spPr>
        <p:txBody>
          <a:bodyPr/>
          <a:lstStyle/>
          <a:p>
            <a:endParaRPr lang="en-US" smtClean="0">
              <a:latin typeface="Cambria Math" pitchFamily="18" charset="0"/>
              <a:ea typeface="Cambria Math" pitchFamily="18" charset="0"/>
              <a:cs typeface="Cambria Math" pitchFamily="18" charset="0"/>
            </a:endParaRPr>
          </a:p>
          <a:p>
            <a:endParaRPr lang="en-US" smtClean="0">
              <a:latin typeface="Cambria Math" pitchFamily="18" charset="0"/>
              <a:ea typeface="Cambria Math" pitchFamily="18" charset="0"/>
              <a:cs typeface="Cambria Math" pitchFamily="18" charset="0"/>
            </a:endParaRPr>
          </a:p>
          <a:p>
            <a:r>
              <a:rPr lang="en-US" smtClean="0">
                <a:latin typeface="Cambria Math" pitchFamily="18" charset="0"/>
                <a:ea typeface="Cambria Math" pitchFamily="18" charset="0"/>
                <a:cs typeface="Cambria Math" pitchFamily="18" charset="0"/>
              </a:rPr>
              <a:t>The role of the teacher in the research approach</a:t>
            </a:r>
          </a:p>
          <a:p>
            <a:pPr>
              <a:buFont typeface="Wingdings" pitchFamily="2" charset="2"/>
              <a:buNone/>
            </a:pPr>
            <a:r>
              <a:rPr lang="en-US" smtClean="0">
                <a:latin typeface="Cambria Math" pitchFamily="18" charset="0"/>
                <a:ea typeface="Cambria Math" pitchFamily="18" charset="0"/>
                <a:cs typeface="Cambria Math" pitchFamily="18" charset="0"/>
              </a:rPr>
              <a:t>     against the role of the textbook</a:t>
            </a:r>
          </a:p>
          <a:p>
            <a:r>
              <a:rPr lang="en-US" smtClean="0">
                <a:latin typeface="Cambria Math" pitchFamily="18" charset="0"/>
                <a:ea typeface="Cambria Math" pitchFamily="18" charset="0"/>
                <a:cs typeface="Cambria Math" pitchFamily="18" charset="0"/>
              </a:rPr>
              <a:t>The  role of the classroom (equipment)</a:t>
            </a:r>
          </a:p>
          <a:p>
            <a:r>
              <a:rPr lang="en-US" smtClean="0">
                <a:latin typeface="Cambria Math" pitchFamily="18" charset="0"/>
                <a:ea typeface="Cambria Math" pitchFamily="18" charset="0"/>
                <a:cs typeface="Cambria Math" pitchFamily="18" charset="0"/>
              </a:rPr>
              <a:t>The role of the parents (projects)</a:t>
            </a:r>
          </a:p>
          <a:p>
            <a:r>
              <a:rPr lang="en-US" smtClean="0">
                <a:latin typeface="Cambria Math" pitchFamily="18" charset="0"/>
                <a:ea typeface="Cambria Math" pitchFamily="18" charset="0"/>
                <a:cs typeface="Cambria Math" pitchFamily="18" charset="0"/>
              </a:rPr>
              <a:t>The role of the teacher in the complete process of education and upbringing the students</a:t>
            </a:r>
          </a:p>
          <a:p>
            <a:endParaRPr lang="en-US" smtClean="0">
              <a:latin typeface="Cambria Math" pitchFamily="18" charset="0"/>
              <a:ea typeface="Cambria Math" pitchFamily="18" charset="0"/>
              <a:cs typeface="Cambria Math" pitchFamily="18" charset="0"/>
            </a:endParaRPr>
          </a:p>
          <a:p>
            <a:pPr>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3124200"/>
            <a:ext cx="6172200" cy="1893888"/>
          </a:xfrm>
        </p:spPr>
        <p:txBody>
          <a:bodyPr/>
          <a:lstStyle/>
          <a:p>
            <a:pPr fontAlgn="auto">
              <a:spcAft>
                <a:spcPts val="0"/>
              </a:spcAft>
              <a:defRPr/>
            </a:pPr>
            <a:r>
              <a:rPr lang="mk-MK" sz="4000" dirty="0" smtClean="0">
                <a:latin typeface="Cambria Math" pitchFamily="18" charset="0"/>
                <a:ea typeface="Cambria Math" pitchFamily="18" charset="0"/>
              </a:rPr>
              <a:t>Благодаря за </a:t>
            </a:r>
            <a:r>
              <a:rPr lang="mk-MK" sz="4000" dirty="0" smtClean="0">
                <a:latin typeface="Cambria Math" pitchFamily="18" charset="0"/>
                <a:ea typeface="Cambria Math" pitchFamily="18" charset="0"/>
              </a:rPr>
              <a:t>вниманието</a:t>
            </a:r>
            <a:r>
              <a:rPr lang="en-US" sz="4000" dirty="0" smtClean="0">
                <a:latin typeface="Cambria Math" pitchFamily="18" charset="0"/>
                <a:ea typeface="Cambria Math" pitchFamily="18" charset="0"/>
              </a:rPr>
              <a:t>!</a:t>
            </a:r>
            <a:endParaRPr lang="en-US" sz="4000" dirty="0">
              <a:latin typeface="Cambria Math" pitchFamily="18" charset="0"/>
              <a:ea typeface="Cambria Math" pitchFamily="18" charset="0"/>
            </a:endParaRPr>
          </a:p>
        </p:txBody>
      </p:sp>
      <p:sp>
        <p:nvSpPr>
          <p:cNvPr id="26627" name="Subtitle 2"/>
          <p:cNvSpPr>
            <a:spLocks noGrp="1"/>
          </p:cNvSpPr>
          <p:nvPr>
            <p:ph type="subTitle" idx="1"/>
          </p:nvPr>
        </p:nvSpPr>
        <p:spPr>
          <a:xfrm>
            <a:off x="2286000" y="5003800"/>
            <a:ext cx="6172200" cy="1371600"/>
          </a:xfrm>
        </p:spPr>
        <p:txBody>
          <a:bodyPr/>
          <a:lstStyle/>
          <a:p>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latin typeface="Cambria Math" pitchFamily="18" charset="0"/>
                <a:ea typeface="Cambria Math" pitchFamily="18" charset="0"/>
              </a:rPr>
              <a:t>Abstract</a:t>
            </a:r>
            <a:endParaRPr lang="en-US" b="1" dirty="0">
              <a:latin typeface="Cambria Math" pitchFamily="18" charset="0"/>
              <a:ea typeface="Cambria Math" pitchFamily="18" charset="0"/>
            </a:endParaRPr>
          </a:p>
        </p:txBody>
      </p:sp>
      <p:sp>
        <p:nvSpPr>
          <p:cNvPr id="3" name="Content Placeholder 2"/>
          <p:cNvSpPr>
            <a:spLocks noGrp="1"/>
          </p:cNvSpPr>
          <p:nvPr>
            <p:ph sz="quarter" idx="1"/>
          </p:nvPr>
        </p:nvSpPr>
        <p:spPr>
          <a:xfrm>
            <a:off x="457200" y="1600200"/>
            <a:ext cx="7467600" cy="4873625"/>
          </a:xfrm>
        </p:spPr>
        <p:txBody>
          <a:bodyPr>
            <a:normAutofit fontScale="85000" lnSpcReduction="20000"/>
          </a:bodyPr>
          <a:lstStyle/>
          <a:p>
            <a:pPr marL="274320" indent="-274320" fontAlgn="auto">
              <a:spcAft>
                <a:spcPts val="0"/>
              </a:spcAft>
              <a:buFont typeface="Wingdings"/>
              <a:buChar char=""/>
              <a:defRPr/>
            </a:pPr>
            <a:r>
              <a:rPr lang="en-US" dirty="0" smtClean="0">
                <a:latin typeface="Cambria Math" pitchFamily="18" charset="0"/>
                <a:ea typeface="Cambria Math" pitchFamily="18" charset="0"/>
              </a:rPr>
              <a:t>The Macedonian educational system is under continuous revision and changes to the syllabuses and methods of teaching. In the last decade, almost every aspect of teaching mathematics and science has been changed, some more than once. These last curriculum changes are made according to the Cambridge International Examinations Center. The learning materials have been translated and partially adapted</a:t>
            </a:r>
            <a:r>
              <a:rPr lang="mk-MK" dirty="0" smtClean="0">
                <a:latin typeface="Cambria Math" pitchFamily="18" charset="0"/>
                <a:ea typeface="Cambria Math" pitchFamily="18" charset="0"/>
              </a:rPr>
              <a:t>, </a:t>
            </a:r>
            <a:r>
              <a:rPr lang="en-US" dirty="0" smtClean="0">
                <a:latin typeface="Cambria Math" pitchFamily="18" charset="0"/>
                <a:ea typeface="Cambria Math" pitchFamily="18" charset="0"/>
              </a:rPr>
              <a:t>using the original centre materials. The presentation gives a critical overview on the methods of teaching, topics covered by the curriculum and knowledge assessment and students results, before and after the changes.  Different opinions appeared among teachers, for and against the ,,new ways” of teaching mathematics. Some of the arguments for and against will be presented, problems and questions will be stressed out and challenges and possible solutions will be offered. Since the quality of the math textbooks used in primary school has been pointed out as the biggest problem at the present situation, the talk also contains a discussion on the role of textbooks against the role of the teacher in the classroom. </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latin typeface="Cambria Math" pitchFamily="18" charset="0"/>
                <a:ea typeface="Cambria Math" pitchFamily="18" charset="0"/>
              </a:rPr>
              <a:t>Reforms in the educational system</a:t>
            </a:r>
            <a:br>
              <a:rPr lang="en-US" b="1" dirty="0" smtClean="0">
                <a:latin typeface="Cambria Math" pitchFamily="18" charset="0"/>
                <a:ea typeface="Cambria Math" pitchFamily="18" charset="0"/>
              </a:rPr>
            </a:br>
            <a:r>
              <a:rPr lang="en-US" b="1" dirty="0" smtClean="0">
                <a:latin typeface="Cambria Math" pitchFamily="18" charset="0"/>
                <a:ea typeface="Cambria Math" pitchFamily="18" charset="0"/>
              </a:rPr>
              <a:t>Mathematics and Science  - 2014</a:t>
            </a:r>
            <a:endParaRPr lang="en-US" b="1" dirty="0">
              <a:latin typeface="Cambria Math" pitchFamily="18" charset="0"/>
              <a:ea typeface="Cambria Math" pitchFamily="18" charset="0"/>
            </a:endParaRPr>
          </a:p>
        </p:txBody>
      </p:sp>
      <p:sp>
        <p:nvSpPr>
          <p:cNvPr id="3" name="Content Placeholder 2"/>
          <p:cNvSpPr>
            <a:spLocks noGrp="1"/>
          </p:cNvSpPr>
          <p:nvPr>
            <p:ph sz="quarter" idx="1"/>
          </p:nvPr>
        </p:nvSpPr>
        <p:spPr>
          <a:xfrm>
            <a:off x="457200" y="1600200"/>
            <a:ext cx="7467600" cy="4873625"/>
          </a:xfrm>
        </p:spPr>
        <p:txBody>
          <a:bodyPr>
            <a:normAutofit lnSpcReduction="10000"/>
          </a:bodyPr>
          <a:lstStyle/>
          <a:p>
            <a:pPr marL="274320" indent="-274320" fontAlgn="auto">
              <a:spcAft>
                <a:spcPts val="0"/>
              </a:spcAft>
              <a:buFont typeface="Wingdings"/>
              <a:buChar char=""/>
              <a:defRPr/>
            </a:pPr>
            <a:r>
              <a:rPr lang="en-US" dirty="0" smtClean="0">
                <a:latin typeface="Cambria Math" pitchFamily="18" charset="0"/>
                <a:ea typeface="Cambria Math" pitchFamily="18" charset="0"/>
              </a:rPr>
              <a:t>Translated textbooks according the Cambridge International Examinations Center (3 circles)</a:t>
            </a:r>
          </a:p>
          <a:p>
            <a:pPr marL="274320" indent="-274320" fontAlgn="auto">
              <a:spcAft>
                <a:spcPts val="0"/>
              </a:spcAft>
              <a:buFont typeface="Wingdings"/>
              <a:buChar char=""/>
              <a:defRPr/>
            </a:pPr>
            <a:r>
              <a:rPr lang="en-US" dirty="0" smtClean="0">
                <a:latin typeface="Cambria Math" pitchFamily="18" charset="0"/>
                <a:ea typeface="Cambria Math" pitchFamily="18" charset="0"/>
              </a:rPr>
              <a:t>Translation followed by adaptation (names, geographical terms, notion names and terms previously adopted)</a:t>
            </a:r>
          </a:p>
          <a:p>
            <a:pPr marL="274320" indent="-274320" fontAlgn="auto">
              <a:spcAft>
                <a:spcPts val="0"/>
              </a:spcAft>
              <a:buFont typeface="Wingdings"/>
              <a:buChar char=""/>
              <a:defRPr/>
            </a:pPr>
            <a:r>
              <a:rPr lang="en-US" dirty="0" smtClean="0">
                <a:latin typeface="Cambria Math" pitchFamily="18" charset="0"/>
                <a:ea typeface="Cambria Math" pitchFamily="18" charset="0"/>
              </a:rPr>
              <a:t>Questions:</a:t>
            </a:r>
          </a:p>
          <a:p>
            <a:pPr marL="640080" lvl="1" indent="-274320" fontAlgn="auto">
              <a:spcAft>
                <a:spcPts val="0"/>
              </a:spcAft>
              <a:buFont typeface="Wingdings 2"/>
              <a:buChar char=""/>
              <a:defRPr/>
            </a:pPr>
            <a:r>
              <a:rPr lang="en-US" dirty="0" smtClean="0">
                <a:latin typeface="Cambria Math" pitchFamily="18" charset="0"/>
                <a:ea typeface="Cambria Math" pitchFamily="18" charset="0"/>
              </a:rPr>
              <a:t>Was it a political decision (yes)</a:t>
            </a:r>
          </a:p>
          <a:p>
            <a:pPr marL="640080" lvl="1" indent="-274320" fontAlgn="auto">
              <a:spcAft>
                <a:spcPts val="0"/>
              </a:spcAft>
              <a:buFont typeface="Wingdings 2"/>
              <a:buChar char=""/>
              <a:defRPr/>
            </a:pPr>
            <a:r>
              <a:rPr lang="en-US" dirty="0" smtClean="0">
                <a:latin typeface="Cambria Math" pitchFamily="18" charset="0"/>
                <a:ea typeface="Cambria Math" pitchFamily="18" charset="0"/>
              </a:rPr>
              <a:t>Was it according a survey publicly conducted (no)</a:t>
            </a:r>
          </a:p>
          <a:p>
            <a:pPr marL="640080" lvl="1" indent="-274320" fontAlgn="auto">
              <a:spcAft>
                <a:spcPts val="0"/>
              </a:spcAft>
              <a:buFont typeface="Wingdings 2"/>
              <a:buChar char=""/>
              <a:defRPr/>
            </a:pPr>
            <a:r>
              <a:rPr lang="en-US" dirty="0" smtClean="0">
                <a:latin typeface="Cambria Math" pitchFamily="18" charset="0"/>
                <a:ea typeface="Cambria Math" pitchFamily="18" charset="0"/>
              </a:rPr>
              <a:t>Was there a need? (yes)</a:t>
            </a:r>
          </a:p>
          <a:p>
            <a:pPr marL="640080" lvl="1" indent="-274320" fontAlgn="auto">
              <a:spcAft>
                <a:spcPts val="0"/>
              </a:spcAft>
              <a:buFont typeface="Wingdings 2"/>
              <a:buChar char=""/>
              <a:defRPr/>
            </a:pPr>
            <a:r>
              <a:rPr lang="en-US" dirty="0" smtClean="0">
                <a:latin typeface="Cambria Math" pitchFamily="18" charset="0"/>
                <a:ea typeface="Cambria Math" pitchFamily="18" charset="0"/>
              </a:rPr>
              <a:t>Was there a reason? (yes)</a:t>
            </a:r>
          </a:p>
          <a:p>
            <a:pPr marL="640080" lvl="1" indent="-274320" fontAlgn="auto">
              <a:spcAft>
                <a:spcPts val="0"/>
              </a:spcAft>
              <a:buFont typeface="Wingdings 2"/>
              <a:buChar char=""/>
              <a:defRPr/>
            </a:pPr>
            <a:r>
              <a:rPr lang="en-US" dirty="0" smtClean="0">
                <a:latin typeface="Cambria Math" pitchFamily="18" charset="0"/>
                <a:ea typeface="Cambria Math" pitchFamily="18" charset="0"/>
              </a:rPr>
              <a:t>Which was the right way to introduce the new programs and syllabuses?</a:t>
            </a:r>
          </a:p>
          <a:p>
            <a:pPr marL="640080" lvl="1" indent="-274320" fontAlgn="auto">
              <a:spcAft>
                <a:spcPts val="0"/>
              </a:spcAft>
              <a:buFont typeface="Wingdings 2"/>
              <a:buChar char=""/>
              <a:defRPr/>
            </a:pPr>
            <a:r>
              <a:rPr lang="en-US" dirty="0" smtClean="0">
                <a:latin typeface="Cambria Math" pitchFamily="18" charset="0"/>
                <a:ea typeface="Cambria Math" pitchFamily="18" charset="0"/>
              </a:rPr>
              <a:t>How much time from idea till realization was needed?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latin typeface="Cambria Math" pitchFamily="18" charset="0"/>
                <a:ea typeface="Cambria Math" pitchFamily="18" charset="0"/>
              </a:rPr>
              <a:t>Reforms in the educational system</a:t>
            </a:r>
            <a:br>
              <a:rPr lang="en-US" b="1" dirty="0" smtClean="0">
                <a:latin typeface="Cambria Math" pitchFamily="18" charset="0"/>
                <a:ea typeface="Cambria Math" pitchFamily="18" charset="0"/>
              </a:rPr>
            </a:br>
            <a:r>
              <a:rPr lang="en-US" b="1" dirty="0" smtClean="0">
                <a:latin typeface="Cambria Math" pitchFamily="18" charset="0"/>
                <a:ea typeface="Cambria Math" pitchFamily="18" charset="0"/>
              </a:rPr>
              <a:t>Mathematics and Science</a:t>
            </a:r>
            <a:endParaRPr lang="en-US" dirty="0"/>
          </a:p>
        </p:txBody>
      </p:sp>
      <p:sp>
        <p:nvSpPr>
          <p:cNvPr id="3" name="Content Placeholder 2"/>
          <p:cNvSpPr>
            <a:spLocks noGrp="1"/>
          </p:cNvSpPr>
          <p:nvPr>
            <p:ph sz="quarter" idx="1"/>
          </p:nvPr>
        </p:nvSpPr>
        <p:spPr>
          <a:xfrm>
            <a:off x="457200" y="1600200"/>
            <a:ext cx="7467600" cy="4873625"/>
          </a:xfrm>
        </p:spPr>
        <p:txBody>
          <a:bodyPr>
            <a:normAutofit lnSpcReduction="10000"/>
          </a:bodyPr>
          <a:lstStyle/>
          <a:p>
            <a:pPr marL="640080" lvl="1" indent="-274320" fontAlgn="auto">
              <a:spcAft>
                <a:spcPts val="0"/>
              </a:spcAft>
              <a:buFont typeface="Wingdings 2"/>
              <a:buChar char=""/>
              <a:defRPr/>
            </a:pPr>
            <a:r>
              <a:rPr lang="en-US" dirty="0" smtClean="0">
                <a:latin typeface="Cambria Math" pitchFamily="18" charset="0"/>
                <a:ea typeface="Cambria Math" pitchFamily="18" charset="0"/>
              </a:rPr>
              <a:t>Have the result of assessment of knowledge improved? (no, just opposite)</a:t>
            </a:r>
          </a:p>
          <a:p>
            <a:pPr marL="640080" lvl="1" indent="-274320" fontAlgn="auto">
              <a:spcAft>
                <a:spcPts val="0"/>
              </a:spcAft>
              <a:buFont typeface="Wingdings 2"/>
              <a:buChar char=""/>
              <a:defRPr/>
            </a:pPr>
            <a:r>
              <a:rPr lang="en-US" dirty="0" smtClean="0">
                <a:latin typeface="Cambria Math" pitchFamily="18" charset="0"/>
                <a:ea typeface="Cambria Math" pitchFamily="18" charset="0"/>
              </a:rPr>
              <a:t>Were necessary conditions (financial and material) fulfilled before introducing the last reforms? (no)</a:t>
            </a:r>
          </a:p>
          <a:p>
            <a:pPr marL="640080" lvl="1" indent="-274320" fontAlgn="auto">
              <a:spcAft>
                <a:spcPts val="0"/>
              </a:spcAft>
              <a:buFont typeface="Wingdings 2"/>
              <a:buChar char=""/>
              <a:defRPr/>
            </a:pPr>
            <a:r>
              <a:rPr lang="en-US" dirty="0" smtClean="0">
                <a:latin typeface="Cambria Math" pitchFamily="18" charset="0"/>
                <a:ea typeface="Cambria Math" pitchFamily="18" charset="0"/>
              </a:rPr>
              <a:t>Was the right choice of textbook made? (seems not)</a:t>
            </a:r>
          </a:p>
          <a:p>
            <a:pPr marL="640080" lvl="1" indent="-274320" fontAlgn="auto">
              <a:spcAft>
                <a:spcPts val="0"/>
              </a:spcAft>
              <a:buFont typeface="Wingdings 2"/>
              <a:buChar char=""/>
              <a:defRPr/>
            </a:pPr>
            <a:r>
              <a:rPr lang="en-US" dirty="0" smtClean="0">
                <a:latin typeface="Cambria Math" pitchFamily="18" charset="0"/>
                <a:ea typeface="Cambria Math" pitchFamily="18" charset="0"/>
              </a:rPr>
              <a:t>How to overcome the gap in knowledge on the bridge between Primary and High School</a:t>
            </a:r>
          </a:p>
          <a:p>
            <a:pPr marL="640080" lvl="1" indent="-274320" fontAlgn="auto">
              <a:spcAft>
                <a:spcPts val="0"/>
              </a:spcAft>
              <a:buFont typeface="Wingdings 2"/>
              <a:buChar char=""/>
              <a:defRPr/>
            </a:pPr>
            <a:r>
              <a:rPr lang="en-US" dirty="0" smtClean="0">
                <a:latin typeface="Cambria Math" pitchFamily="18" charset="0"/>
                <a:ea typeface="Cambria Math" pitchFamily="18" charset="0"/>
              </a:rPr>
              <a:t>In sense of improving the system, is the spiral approach better? (results don’t show that)</a:t>
            </a:r>
          </a:p>
          <a:p>
            <a:pPr marL="640080" lvl="1" indent="-274320" fontAlgn="auto">
              <a:spcAft>
                <a:spcPts val="0"/>
              </a:spcAft>
              <a:buFont typeface="Wingdings 2"/>
              <a:buChar char=""/>
              <a:defRPr/>
            </a:pPr>
            <a:r>
              <a:rPr lang="en-US" dirty="0" smtClean="0">
                <a:latin typeface="Cambria Math" pitchFamily="18" charset="0"/>
                <a:ea typeface="Cambria Math" pitchFamily="18" charset="0"/>
              </a:rPr>
              <a:t>Can the different experiences teachers have somehow be overcome? </a:t>
            </a:r>
          </a:p>
          <a:p>
            <a:pPr marL="640080" lvl="1" indent="-274320" fontAlgn="auto">
              <a:spcAft>
                <a:spcPts val="0"/>
              </a:spcAft>
              <a:buFont typeface="Wingdings 2"/>
              <a:buChar char=""/>
              <a:defRPr/>
            </a:pPr>
            <a:r>
              <a:rPr lang="en-US" dirty="0" smtClean="0">
                <a:latin typeface="Cambria Math" pitchFamily="18" charset="0"/>
                <a:ea typeface="Cambria Math" pitchFamily="18" charset="0"/>
              </a:rPr>
              <a:t>In this environment, did we get the right feedback of introducing the research approach in everyday math teaching  (no)</a:t>
            </a:r>
          </a:p>
          <a:p>
            <a:pPr marL="640080" lvl="1" indent="-274320" fontAlgn="auto">
              <a:spcAft>
                <a:spcPts val="0"/>
              </a:spcAft>
              <a:buFont typeface="Wingdings 2"/>
              <a:buChar char=""/>
              <a:defRPr/>
            </a:pP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latin typeface="Cambria Math" pitchFamily="18" charset="0"/>
                <a:ea typeface="Cambria Math" pitchFamily="18" charset="0"/>
              </a:rPr>
              <a:t>What teachers expected before the reform</a:t>
            </a:r>
            <a:endParaRPr lang="en-US" b="1" dirty="0">
              <a:latin typeface="Cambria Math" pitchFamily="18" charset="0"/>
              <a:ea typeface="Cambria Math" pitchFamily="18" charset="0"/>
            </a:endParaRPr>
          </a:p>
        </p:txBody>
      </p:sp>
      <p:sp>
        <p:nvSpPr>
          <p:cNvPr id="13315" name="Content Placeholder 2"/>
          <p:cNvSpPr>
            <a:spLocks noGrp="1"/>
          </p:cNvSpPr>
          <p:nvPr>
            <p:ph sz="quarter" idx="1"/>
          </p:nvPr>
        </p:nvSpPr>
        <p:spPr>
          <a:xfrm>
            <a:off x="457200" y="1600200"/>
            <a:ext cx="7467600" cy="4873625"/>
          </a:xfrm>
        </p:spPr>
        <p:txBody>
          <a:bodyPr/>
          <a:lstStyle/>
          <a:p>
            <a:r>
              <a:rPr lang="en-US" smtClean="0">
                <a:latin typeface="Cambria Math" pitchFamily="18" charset="0"/>
                <a:ea typeface="Cambria Math" pitchFamily="18" charset="0"/>
                <a:cs typeface="Cambria Math" pitchFamily="18" charset="0"/>
              </a:rPr>
              <a:t>The basic idea was to stress the need of transferring knowledge from theory to practice, as one of the most important characteristics of science and math, starting with the basics of science</a:t>
            </a:r>
          </a:p>
          <a:p>
            <a:r>
              <a:rPr lang="en-US" smtClean="0">
                <a:latin typeface="Cambria Math" pitchFamily="18" charset="0"/>
                <a:ea typeface="Cambria Math" pitchFamily="18" charset="0"/>
                <a:cs typeface="Cambria Math" pitchFamily="18" charset="0"/>
              </a:rPr>
              <a:t>introducing independent students work on a higher level</a:t>
            </a:r>
          </a:p>
          <a:p>
            <a:r>
              <a:rPr lang="en-US" smtClean="0">
                <a:latin typeface="Cambria Math" pitchFamily="18" charset="0"/>
                <a:ea typeface="Cambria Math" pitchFamily="18" charset="0"/>
                <a:cs typeface="Cambria Math" pitchFamily="18" charset="0"/>
              </a:rPr>
              <a:t>using students research on a law level in introducing the notions, properties and facts</a:t>
            </a:r>
          </a:p>
          <a:p>
            <a:r>
              <a:rPr lang="en-US" smtClean="0">
                <a:latin typeface="Cambria Math" pitchFamily="18" charset="0"/>
                <a:ea typeface="Cambria Math" pitchFamily="18" charset="0"/>
                <a:cs typeface="Cambria Math" pitchFamily="18" charset="0"/>
              </a:rPr>
              <a:t>Improving learning materials</a:t>
            </a:r>
          </a:p>
          <a:p>
            <a:r>
              <a:rPr lang="en-US" smtClean="0">
                <a:latin typeface="Cambria Math" pitchFamily="18" charset="0"/>
                <a:ea typeface="Cambria Math" pitchFamily="18" charset="0"/>
                <a:cs typeface="Cambria Math" pitchFamily="18" charset="0"/>
              </a:rPr>
              <a:t>Keeping the level and depth of introduced math notions and problems</a:t>
            </a:r>
          </a:p>
          <a:p>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latin typeface="Cambria Math" pitchFamily="18" charset="0"/>
                <a:ea typeface="Cambria Math" pitchFamily="18" charset="0"/>
              </a:rPr>
              <a:t>What teachers obtained</a:t>
            </a:r>
            <a:endParaRPr lang="en-US" b="1" dirty="0">
              <a:latin typeface="Cambria Math" pitchFamily="18" charset="0"/>
              <a:ea typeface="Cambria Math" pitchFamily="18" charset="0"/>
            </a:endParaRPr>
          </a:p>
        </p:txBody>
      </p:sp>
      <p:sp>
        <p:nvSpPr>
          <p:cNvPr id="14339" name="Content Placeholder 2"/>
          <p:cNvSpPr>
            <a:spLocks noGrp="1"/>
          </p:cNvSpPr>
          <p:nvPr>
            <p:ph sz="quarter" idx="1"/>
          </p:nvPr>
        </p:nvSpPr>
        <p:spPr>
          <a:xfrm>
            <a:off x="457200" y="1600200"/>
            <a:ext cx="7467600" cy="4873625"/>
          </a:xfrm>
        </p:spPr>
        <p:txBody>
          <a:bodyPr/>
          <a:lstStyle/>
          <a:p>
            <a:r>
              <a:rPr lang="en-US" smtClean="0"/>
              <a:t>More work, more preparations and greater need of additional materials</a:t>
            </a:r>
          </a:p>
          <a:p>
            <a:r>
              <a:rPr lang="en-US" smtClean="0"/>
              <a:t>More individual students work</a:t>
            </a:r>
          </a:p>
          <a:p>
            <a:r>
              <a:rPr lang="en-US" smtClean="0"/>
              <a:t>Less math themes covered (in width and in depth)</a:t>
            </a:r>
          </a:p>
          <a:p>
            <a:r>
              <a:rPr lang="en-US" smtClean="0"/>
              <a:t>Less knowledge presented by students</a:t>
            </a:r>
          </a:p>
          <a:p>
            <a:r>
              <a:rPr lang="en-US" smtClean="0"/>
              <a:t>Incompatibility with high school needs</a:t>
            </a:r>
          </a:p>
          <a:p>
            <a:r>
              <a:rPr lang="en-US" smtClean="0"/>
              <a:t>Less interest in math (opposite of the expectations)</a:t>
            </a:r>
          </a:p>
          <a:p>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7467600" cy="1008062"/>
          </a:xfrm>
        </p:spPr>
        <p:txBody>
          <a:bodyPr>
            <a:noAutofit/>
          </a:bodyPr>
          <a:lstStyle/>
          <a:p>
            <a:pPr algn="just" fontAlgn="auto">
              <a:spcAft>
                <a:spcPts val="0"/>
              </a:spcAft>
              <a:defRPr/>
            </a:pPr>
            <a:r>
              <a:rPr lang="en-US" sz="2800" b="1" dirty="0" smtClean="0">
                <a:latin typeface="Cambria Math" pitchFamily="18" charset="0"/>
                <a:ea typeface="Cambria Math" pitchFamily="18" charset="0"/>
              </a:rPr>
              <a:t>Personal findings, 7-9 grade students survey</a:t>
            </a:r>
            <a:endParaRPr lang="en-US" sz="2800" b="1" dirty="0">
              <a:latin typeface="Cambria Math" pitchFamily="18" charset="0"/>
              <a:ea typeface="Cambria Math" pitchFamily="18" charset="0"/>
            </a:endParaRPr>
          </a:p>
        </p:txBody>
      </p:sp>
      <p:sp>
        <p:nvSpPr>
          <p:cNvPr id="3" name="Content Placeholder 2"/>
          <p:cNvSpPr>
            <a:spLocks noGrp="1"/>
          </p:cNvSpPr>
          <p:nvPr>
            <p:ph sz="quarter" idx="1"/>
          </p:nvPr>
        </p:nvSpPr>
        <p:spPr>
          <a:xfrm>
            <a:off x="457200" y="1484313"/>
            <a:ext cx="3683000" cy="4687887"/>
          </a:xfrm>
        </p:spPr>
        <p:txBody>
          <a:bodyPr>
            <a:normAutofit fontScale="55000" lnSpcReduction="20000"/>
          </a:bodyPr>
          <a:lstStyle/>
          <a:p>
            <a:pPr marL="274320" indent="-274320" fontAlgn="auto">
              <a:spcAft>
                <a:spcPts val="0"/>
              </a:spcAft>
              <a:buFont typeface="Wingdings"/>
              <a:buNone/>
              <a:defRPr/>
            </a:pPr>
            <a:endParaRPr lang="en-US" sz="2800" dirty="0" smtClean="0">
              <a:latin typeface="Cambria Math" pitchFamily="18" charset="0"/>
              <a:ea typeface="Cambria Math" pitchFamily="18" charset="0"/>
            </a:endParaRPr>
          </a:p>
          <a:p>
            <a:pPr marL="274320" indent="-274320" fontAlgn="auto">
              <a:spcAft>
                <a:spcPts val="0"/>
              </a:spcAft>
              <a:buFont typeface="Wingdings"/>
              <a:buNone/>
              <a:defRPr/>
            </a:pPr>
            <a:r>
              <a:rPr lang="en-US" sz="5100" b="1" dirty="0" smtClean="0">
                <a:latin typeface="Cambria Math" pitchFamily="18" charset="0"/>
                <a:ea typeface="Cambria Math" pitchFamily="18" charset="0"/>
              </a:rPr>
              <a:t>The constant  </a:t>
            </a:r>
            <a:r>
              <a:rPr lang="en-US" sz="5100" b="1" dirty="0" smtClean="0">
                <a:latin typeface="Cambria Math" pitchFamily="18" charset="0"/>
                <a:ea typeface="Cambria Math" pitchFamily="18" charset="0"/>
                <a:sym typeface="Symbol"/>
              </a:rPr>
              <a:t> </a:t>
            </a:r>
          </a:p>
          <a:p>
            <a:pPr marL="274320" indent="-274320" fontAlgn="auto">
              <a:spcAft>
                <a:spcPts val="0"/>
              </a:spcAft>
              <a:buFont typeface="Wingdings"/>
              <a:buNone/>
              <a:defRPr/>
            </a:pPr>
            <a:endParaRPr lang="en-US" sz="3400" dirty="0" smtClean="0">
              <a:latin typeface="Cambria Math" pitchFamily="18" charset="0"/>
              <a:ea typeface="Cambria Math" pitchFamily="18" charset="0"/>
              <a:sym typeface="Symbol"/>
            </a:endParaRPr>
          </a:p>
          <a:p>
            <a:pPr marL="274320" indent="-274320" fontAlgn="auto">
              <a:spcAft>
                <a:spcPts val="0"/>
              </a:spcAft>
              <a:buFont typeface="Wingdings" pitchFamily="2" charset="2"/>
              <a:buChar char="§"/>
              <a:defRPr/>
            </a:pPr>
            <a:r>
              <a:rPr lang="en-US" sz="4000" dirty="0" smtClean="0">
                <a:latin typeface="Cambria Math" pitchFamily="18" charset="0"/>
                <a:ea typeface="Cambria Math" pitchFamily="18" charset="0"/>
                <a:sym typeface="Symbol"/>
              </a:rPr>
              <a:t>Often used in formulas</a:t>
            </a:r>
          </a:p>
          <a:p>
            <a:pPr marL="274320" indent="-274320" fontAlgn="auto">
              <a:spcAft>
                <a:spcPts val="0"/>
              </a:spcAft>
              <a:buFont typeface="Wingdings" pitchFamily="2" charset="2"/>
              <a:buChar char="§"/>
              <a:defRPr/>
            </a:pPr>
            <a:r>
              <a:rPr lang="en-US" sz="4000" dirty="0" smtClean="0">
                <a:latin typeface="Cambria Math" pitchFamily="18" charset="0"/>
                <a:ea typeface="Cambria Math" pitchFamily="18" charset="0"/>
                <a:sym typeface="Symbol"/>
              </a:rPr>
              <a:t>Approximate value known</a:t>
            </a:r>
          </a:p>
          <a:p>
            <a:pPr marL="274320" indent="-274320" fontAlgn="auto">
              <a:spcAft>
                <a:spcPts val="0"/>
              </a:spcAft>
              <a:buFont typeface="Wingdings" pitchFamily="2" charset="2"/>
              <a:buChar char="§"/>
              <a:defRPr/>
            </a:pPr>
            <a:r>
              <a:rPr lang="en-US" sz="4000" dirty="0" smtClean="0">
                <a:latin typeface="Cambria Math" pitchFamily="18" charset="0"/>
                <a:ea typeface="Cambria Math" pitchFamily="18" charset="0"/>
                <a:sym typeface="Symbol"/>
              </a:rPr>
              <a:t>Origin not known</a:t>
            </a:r>
          </a:p>
          <a:p>
            <a:pPr marL="274320" indent="-274320" fontAlgn="auto">
              <a:spcAft>
                <a:spcPts val="0"/>
              </a:spcAft>
              <a:buFont typeface="Wingdings" pitchFamily="2" charset="2"/>
              <a:buChar char="§"/>
              <a:defRPr/>
            </a:pPr>
            <a:r>
              <a:rPr lang="en-US" sz="4000" dirty="0" smtClean="0">
                <a:latin typeface="Cambria Math" pitchFamily="18" charset="0"/>
                <a:ea typeface="Cambria Math" pitchFamily="18" charset="0"/>
                <a:sym typeface="Symbol"/>
              </a:rPr>
              <a:t>Common ways of calculating appropriate to students age, not known</a:t>
            </a:r>
          </a:p>
          <a:p>
            <a:pPr marL="274320" indent="-274320" fontAlgn="auto">
              <a:spcAft>
                <a:spcPts val="0"/>
              </a:spcAft>
              <a:buFont typeface="Wingdings" pitchFamily="2" charset="2"/>
              <a:buChar char="§"/>
              <a:defRPr/>
            </a:pPr>
            <a:r>
              <a:rPr lang="en-US" sz="4000" dirty="0" smtClean="0">
                <a:latin typeface="Cambria Math" pitchFamily="18" charset="0"/>
                <a:ea typeface="Cambria Math" pitchFamily="18" charset="0"/>
                <a:sym typeface="Symbol"/>
              </a:rPr>
              <a:t>Interesting facts about </a:t>
            </a:r>
          </a:p>
          <a:p>
            <a:pPr marL="274320" indent="-274320" fontAlgn="auto">
              <a:spcAft>
                <a:spcPts val="0"/>
              </a:spcAft>
              <a:buFont typeface="Wingdings"/>
              <a:buNone/>
              <a:defRPr/>
            </a:pPr>
            <a:r>
              <a:rPr lang="en-US" sz="4000" dirty="0" smtClean="0">
                <a:latin typeface="Cambria Math" pitchFamily="18" charset="0"/>
                <a:ea typeface="Cambria Math" pitchFamily="18" charset="0"/>
                <a:sym typeface="Symbol"/>
              </a:rPr>
              <a:t>     not known (at least not many</a:t>
            </a:r>
            <a:r>
              <a:rPr lang="en-US" sz="4000" dirty="0" smtClean="0">
                <a:latin typeface="Cambria Math" pitchFamily="18" charset="0"/>
                <a:ea typeface="Cambria Math" pitchFamily="18" charset="0"/>
                <a:sym typeface="Symbol"/>
              </a:rPr>
              <a:t>)</a:t>
            </a:r>
            <a:endParaRPr lang="mk-MK" sz="4000" dirty="0" smtClean="0">
              <a:latin typeface="Cambria Math" pitchFamily="18" charset="0"/>
              <a:ea typeface="Cambria Math" pitchFamily="18" charset="0"/>
              <a:sym typeface="Symbol"/>
            </a:endParaRPr>
          </a:p>
          <a:p>
            <a:pPr marL="274320" indent="-274320" fontAlgn="auto">
              <a:spcAft>
                <a:spcPts val="0"/>
              </a:spcAft>
              <a:buFont typeface="Wingdings" pitchFamily="2" charset="2"/>
              <a:buChar char="§"/>
              <a:defRPr/>
            </a:pPr>
            <a:r>
              <a:rPr lang="en-US" sz="4000" dirty="0" smtClean="0">
                <a:latin typeface="Cambria Math" pitchFamily="18" charset="0"/>
                <a:ea typeface="Cambria Math" pitchFamily="18" charset="0"/>
                <a:sym typeface="Symbol"/>
              </a:rPr>
              <a:t>Why the circle perimeter formula is exactly </a:t>
            </a:r>
            <a:r>
              <a:rPr lang="en-US" sz="4000" b="1" i="1" dirty="0" smtClean="0">
                <a:latin typeface="Cambria Math" pitchFamily="18" charset="0"/>
                <a:ea typeface="Cambria Math" pitchFamily="18" charset="0"/>
                <a:sym typeface="Symbol"/>
              </a:rPr>
              <a:t>L</a:t>
            </a:r>
            <a:r>
              <a:rPr lang="en-US" sz="4000" b="1" dirty="0" smtClean="0">
                <a:latin typeface="Cambria Math" pitchFamily="18" charset="0"/>
                <a:ea typeface="Cambria Math" pitchFamily="18" charset="0"/>
                <a:sym typeface="Symbol"/>
              </a:rPr>
              <a:t>=2</a:t>
            </a:r>
            <a:r>
              <a:rPr lang="en-US" sz="4000" b="1" i="1" dirty="0" smtClean="0">
                <a:latin typeface="Cambria Math" pitchFamily="18" charset="0"/>
                <a:ea typeface="Cambria Math" pitchFamily="18" charset="0"/>
                <a:sym typeface="Symbol"/>
              </a:rPr>
              <a:t>r</a:t>
            </a:r>
            <a:r>
              <a:rPr lang="en-US" sz="4000" b="1" dirty="0" smtClean="0">
                <a:latin typeface="Cambria Math" pitchFamily="18" charset="0"/>
                <a:ea typeface="Cambria Math" pitchFamily="18" charset="0"/>
                <a:sym typeface="Symbol"/>
              </a:rPr>
              <a:t> </a:t>
            </a:r>
            <a:r>
              <a:rPr lang="en-US" sz="4000" b="1" dirty="0" smtClean="0">
                <a:latin typeface="Cambria Math" pitchFamily="18" charset="0"/>
                <a:ea typeface="Cambria Math" pitchFamily="18" charset="0"/>
                <a:sym typeface="Symbol"/>
              </a:rPr>
              <a:t> </a:t>
            </a:r>
            <a:r>
              <a:rPr lang="en-US" sz="4000" dirty="0" smtClean="0">
                <a:latin typeface="Cambria Math" pitchFamily="18" charset="0"/>
                <a:ea typeface="Cambria Math" pitchFamily="18" charset="0"/>
                <a:sym typeface="Symbol"/>
              </a:rPr>
              <a:t>?</a:t>
            </a:r>
            <a:endParaRPr lang="en-US" sz="4000" b="1" dirty="0" smtClean="0">
              <a:latin typeface="Cambria Math" pitchFamily="18" charset="0"/>
              <a:ea typeface="Cambria Math" pitchFamily="18" charset="0"/>
              <a:sym typeface="Symbol"/>
            </a:endParaRPr>
          </a:p>
          <a:p>
            <a:pPr marL="274320" indent="-274320" fontAlgn="auto">
              <a:spcAft>
                <a:spcPts val="0"/>
              </a:spcAft>
              <a:buFont typeface="Wingdings" pitchFamily="2" charset="2"/>
              <a:buChar char="§"/>
              <a:defRPr/>
            </a:pPr>
            <a:endParaRPr lang="en-US" sz="2900" dirty="0">
              <a:latin typeface="Cambria Math" pitchFamily="18" charset="0"/>
              <a:ea typeface="Cambria Math" pitchFamily="18" charset="0"/>
            </a:endParaRPr>
          </a:p>
        </p:txBody>
      </p:sp>
      <p:sp>
        <p:nvSpPr>
          <p:cNvPr id="4" name="Content Placeholder 3"/>
          <p:cNvSpPr>
            <a:spLocks noGrp="1"/>
          </p:cNvSpPr>
          <p:nvPr>
            <p:ph sz="quarter" idx="2"/>
          </p:nvPr>
        </p:nvSpPr>
        <p:spPr>
          <a:xfrm>
            <a:off x="4067175" y="1412875"/>
            <a:ext cx="4249738" cy="4895850"/>
          </a:xfrm>
        </p:spPr>
        <p:txBody>
          <a:bodyPr>
            <a:normAutofit fontScale="55000" lnSpcReduction="20000"/>
          </a:bodyPr>
          <a:lstStyle/>
          <a:p>
            <a:pPr marL="274320" indent="-274320" fontAlgn="auto">
              <a:spcAft>
                <a:spcPts val="0"/>
              </a:spcAft>
              <a:buFont typeface="Wingdings"/>
              <a:buChar char=""/>
              <a:defRPr/>
            </a:pPr>
            <a:endParaRPr lang="mk-MK" i="1" dirty="0" smtClean="0"/>
          </a:p>
          <a:p>
            <a:pPr marL="274320" indent="-274320" fontAlgn="auto">
              <a:spcAft>
                <a:spcPts val="0"/>
              </a:spcAft>
              <a:buFont typeface="Wingdings" pitchFamily="2" charset="2"/>
              <a:buChar char="§"/>
              <a:defRPr/>
            </a:pPr>
            <a:r>
              <a:rPr lang="en-US" sz="3600" b="1" dirty="0" smtClean="0">
                <a:latin typeface="Cambria Math" pitchFamily="18" charset="0"/>
                <a:ea typeface="Cambria Math" pitchFamily="18" charset="0"/>
              </a:rPr>
              <a:t>Stated problem</a:t>
            </a:r>
            <a:r>
              <a:rPr lang="mk-MK" sz="3600" b="1" dirty="0" smtClean="0">
                <a:latin typeface="Cambria Math" pitchFamily="18" charset="0"/>
                <a:ea typeface="Cambria Math" pitchFamily="18" charset="0"/>
              </a:rPr>
              <a:t>:</a:t>
            </a:r>
          </a:p>
          <a:p>
            <a:pPr marL="274320" indent="-274320" fontAlgn="auto">
              <a:spcAft>
                <a:spcPts val="0"/>
              </a:spcAft>
              <a:buFont typeface="Wingdings"/>
              <a:buNone/>
              <a:defRPr/>
            </a:pPr>
            <a:r>
              <a:rPr lang="mk-MK" sz="3600" i="1" dirty="0" smtClean="0">
                <a:latin typeface="Cambria Math" pitchFamily="18" charset="0"/>
                <a:ea typeface="Cambria Math" pitchFamily="18" charset="0"/>
              </a:rPr>
              <a:t>    </a:t>
            </a:r>
            <a:endParaRPr lang="en-US" sz="3600" i="1" dirty="0" smtClean="0">
              <a:latin typeface="Cambria Math" pitchFamily="18" charset="0"/>
              <a:ea typeface="Cambria Math" pitchFamily="18" charset="0"/>
            </a:endParaRPr>
          </a:p>
          <a:p>
            <a:pPr marL="274320" indent="-274320" fontAlgn="auto">
              <a:spcAft>
                <a:spcPts val="0"/>
              </a:spcAft>
              <a:buFont typeface="Wingdings"/>
              <a:buNone/>
              <a:defRPr/>
            </a:pPr>
            <a:r>
              <a:rPr lang="en-US" sz="3600" i="1" dirty="0" smtClean="0">
                <a:latin typeface="Cambria Math" pitchFamily="18" charset="0"/>
                <a:ea typeface="Cambria Math" pitchFamily="18" charset="0"/>
              </a:rPr>
              <a:t>     Imagine the Earth is an ideal ball. If the planet is rounded with a fiber, around the big circle, the obtain circle has perimeter of</a:t>
            </a:r>
            <a:r>
              <a:rPr lang="mk-MK" sz="3600" i="1" dirty="0" smtClean="0">
                <a:latin typeface="Cambria Math" pitchFamily="18" charset="0"/>
                <a:ea typeface="Cambria Math" pitchFamily="18" charset="0"/>
              </a:rPr>
              <a:t> 40075 </a:t>
            </a:r>
            <a:r>
              <a:rPr lang="en-US" sz="3600" i="1" dirty="0" smtClean="0">
                <a:latin typeface="Cambria Math" pitchFamily="18" charset="0"/>
                <a:ea typeface="Cambria Math" pitchFamily="18" charset="0"/>
              </a:rPr>
              <a:t>km</a:t>
            </a:r>
            <a:r>
              <a:rPr lang="mk-MK" sz="3600" i="1" dirty="0" smtClean="0">
                <a:latin typeface="Cambria Math" pitchFamily="18" charset="0"/>
                <a:ea typeface="Cambria Math" pitchFamily="18" charset="0"/>
              </a:rPr>
              <a:t>. </a:t>
            </a:r>
            <a:r>
              <a:rPr lang="en-US" sz="3600" i="1" dirty="0" smtClean="0">
                <a:latin typeface="Cambria Math" pitchFamily="18" charset="0"/>
                <a:ea typeface="Cambria Math" pitchFamily="18" charset="0"/>
              </a:rPr>
              <a:t>If we increase the length of the fiber with 2 </a:t>
            </a:r>
            <a:r>
              <a:rPr lang="en-US" sz="3600" i="1" dirty="0" smtClean="0">
                <a:latin typeface="Cambria Math" pitchFamily="18" charset="0"/>
                <a:ea typeface="Cambria Math" pitchFamily="18" charset="0"/>
              </a:rPr>
              <a:t>m more</a:t>
            </a:r>
            <a:r>
              <a:rPr lang="mk-MK" sz="3600" i="1" dirty="0" smtClean="0">
                <a:latin typeface="Cambria Math" pitchFamily="18" charset="0"/>
                <a:ea typeface="Cambria Math" pitchFamily="18" charset="0"/>
              </a:rPr>
              <a:t>, </a:t>
            </a:r>
            <a:r>
              <a:rPr lang="en-US" sz="3600" i="1" dirty="0" smtClean="0">
                <a:latin typeface="Cambria Math" pitchFamily="18" charset="0"/>
                <a:ea typeface="Cambria Math" pitchFamily="18" charset="0"/>
              </a:rPr>
              <a:t>and imagine it is set around the Earth in a perfect circle form, the new circle is above the surface of the Earth. Which of the following animals can pass freely under the fiber: an ameba, a bumblebee, a cat and a camel? </a:t>
            </a:r>
            <a:endParaRPr lang="en-US" sz="3600"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Конференција Боце март 2017\Trud\cornermath_7.jpg"/>
          <p:cNvPicPr>
            <a:picLocks noChangeAspect="1" noChangeArrowheads="1"/>
          </p:cNvPicPr>
          <p:nvPr/>
        </p:nvPicPr>
        <p:blipFill>
          <a:blip r:embed="rId2" cstate="print"/>
          <a:srcRect/>
          <a:stretch>
            <a:fillRect/>
          </a:stretch>
        </p:blipFill>
        <p:spPr bwMode="auto">
          <a:xfrm>
            <a:off x="827088" y="1557338"/>
            <a:ext cx="7010400" cy="5000625"/>
          </a:xfrm>
          <a:prstGeom prst="rect">
            <a:avLst/>
          </a:prstGeom>
          <a:noFill/>
          <a:ln w="9525">
            <a:noFill/>
            <a:miter lim="800000"/>
            <a:headEnd/>
            <a:tailEnd/>
          </a:ln>
        </p:spPr>
      </p:pic>
      <p:sp>
        <p:nvSpPr>
          <p:cNvPr id="6" name="Title 5"/>
          <p:cNvSpPr>
            <a:spLocks noGrp="1"/>
          </p:cNvSpPr>
          <p:nvPr>
            <p:ph type="title"/>
          </p:nvPr>
        </p:nvSpPr>
        <p:spPr>
          <a:xfrm>
            <a:off x="457200" y="274638"/>
            <a:ext cx="8002588" cy="1143000"/>
          </a:xfrm>
        </p:spPr>
        <p:txBody>
          <a:bodyPr>
            <a:normAutofit fontScale="90000"/>
          </a:bodyPr>
          <a:lstStyle/>
          <a:p>
            <a:pPr fontAlgn="auto">
              <a:spcAft>
                <a:spcPts val="0"/>
              </a:spcAft>
              <a:buFont typeface="Wingdings" pitchFamily="2" charset="2"/>
              <a:buChar char="§"/>
              <a:defRPr/>
            </a:pPr>
            <a:r>
              <a:rPr lang="mk-MK" sz="2700" dirty="0" smtClean="0">
                <a:latin typeface="Cambria Math" pitchFamily="18" charset="0"/>
                <a:ea typeface="Cambria Math" pitchFamily="18" charset="0"/>
              </a:rPr>
              <a:t/>
            </a:r>
            <a:br>
              <a:rPr lang="mk-MK" sz="2700" dirty="0" smtClean="0">
                <a:latin typeface="Cambria Math" pitchFamily="18" charset="0"/>
                <a:ea typeface="Cambria Math" pitchFamily="18" charset="0"/>
              </a:rPr>
            </a:br>
            <a:r>
              <a:rPr lang="mk-MK" sz="2700" dirty="0" smtClean="0">
                <a:latin typeface="Cambria Math" pitchFamily="18" charset="0"/>
                <a:ea typeface="Cambria Math" pitchFamily="18" charset="0"/>
              </a:rPr>
              <a:t/>
            </a:r>
            <a:br>
              <a:rPr lang="mk-MK" sz="2700" dirty="0" smtClean="0">
                <a:latin typeface="Cambria Math" pitchFamily="18" charset="0"/>
                <a:ea typeface="Cambria Math" pitchFamily="18" charset="0"/>
              </a:rPr>
            </a:br>
            <a:r>
              <a:rPr lang="en-US" sz="2700" b="1" dirty="0" smtClean="0">
                <a:latin typeface="Cambria Math" pitchFamily="18" charset="0"/>
                <a:ea typeface="Cambria Math" pitchFamily="18" charset="0"/>
              </a:rPr>
              <a:t>Do we recognize the constant we use</a:t>
            </a:r>
            <a:r>
              <a:rPr lang="mk-MK" sz="2700" b="1" dirty="0" smtClean="0">
                <a:latin typeface="Cambria Math" pitchFamily="18" charset="0"/>
                <a:ea typeface="Cambria Math" pitchFamily="18" charset="0"/>
              </a:rPr>
              <a:t>?</a:t>
            </a:r>
            <a:br>
              <a:rPr lang="mk-MK" sz="2700" b="1" dirty="0" smtClean="0">
                <a:latin typeface="Cambria Math" pitchFamily="18" charset="0"/>
                <a:ea typeface="Cambria Math" pitchFamily="18" charset="0"/>
              </a:rPr>
            </a:br>
            <a:r>
              <a:rPr lang="en-US" sz="2700" b="1" dirty="0" smtClean="0">
                <a:latin typeface="Cambria Math" pitchFamily="18" charset="0"/>
                <a:ea typeface="Cambria Math" pitchFamily="18" charset="0"/>
              </a:rPr>
              <a:t>Do we know how it is obtained, introduced and measured?</a:t>
            </a:r>
            <a:r>
              <a:rPr lang="mk-MK" sz="2700" b="1" dirty="0" smtClean="0">
                <a:latin typeface="Cambria Math" pitchFamily="18" charset="0"/>
                <a:ea typeface="Cambria Math" pitchFamily="18" charset="0"/>
              </a:rPr>
              <a:t/>
            </a:r>
            <a:br>
              <a:rPr lang="mk-MK" sz="2700" b="1" dirty="0" smtClean="0">
                <a:latin typeface="Cambria Math" pitchFamily="18" charset="0"/>
                <a:ea typeface="Cambria Math" pitchFamily="18" charset="0"/>
              </a:rPr>
            </a:br>
            <a:r>
              <a:rPr lang="en-US" sz="2700" b="1" dirty="0" smtClean="0">
                <a:latin typeface="Cambria Math" pitchFamily="18" charset="0"/>
                <a:ea typeface="Cambria Math" pitchFamily="18" charset="0"/>
              </a:rPr>
              <a:t>Can we get its value in an easy way</a:t>
            </a:r>
            <a:r>
              <a:rPr lang="mk-MK" sz="2700" b="1" dirty="0" smtClean="0">
                <a:latin typeface="Cambria Math" pitchFamily="18" charset="0"/>
                <a:ea typeface="Cambria Math" pitchFamily="18" charset="0"/>
              </a:rPr>
              <a:t>?</a:t>
            </a:r>
            <a:endParaRPr lang="en-US" b="1"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b="1" dirty="0" smtClean="0">
                <a:latin typeface="Cambria Math" pitchFamily="18" charset="0"/>
                <a:ea typeface="Cambria Math" pitchFamily="18" charset="0"/>
              </a:rPr>
              <a:t>What I expected teachers to do with introducing </a:t>
            </a:r>
            <a:r>
              <a:rPr lang="mk-MK" sz="3600" b="1" dirty="0" smtClean="0">
                <a:latin typeface="Cambria Math" pitchFamily="18" charset="0"/>
                <a:ea typeface="Cambria Math" pitchFamily="18" charset="0"/>
                <a:sym typeface="Symbol"/>
              </a:rPr>
              <a:t></a:t>
            </a:r>
            <a:endParaRPr lang="en-US" sz="3600" b="1" dirty="0">
              <a:latin typeface="Cambria Math" pitchFamily="18" charset="0"/>
              <a:ea typeface="Cambria Math" pitchFamily="18" charset="0"/>
            </a:endParaRPr>
          </a:p>
        </p:txBody>
      </p:sp>
      <p:sp>
        <p:nvSpPr>
          <p:cNvPr id="3" name="Content Placeholder 2"/>
          <p:cNvSpPr>
            <a:spLocks noGrp="1"/>
          </p:cNvSpPr>
          <p:nvPr>
            <p:ph sz="quarter" idx="2"/>
          </p:nvPr>
        </p:nvSpPr>
        <p:spPr/>
        <p:txBody>
          <a:bodyPr>
            <a:normAutofit fontScale="92500" lnSpcReduction="20000"/>
          </a:bodyPr>
          <a:lstStyle/>
          <a:p>
            <a:pPr marL="274320" indent="-274320" fontAlgn="auto">
              <a:spcAft>
                <a:spcPts val="0"/>
              </a:spcAft>
              <a:buFont typeface="Wingdings"/>
              <a:buChar char=""/>
              <a:defRPr/>
            </a:pPr>
            <a:r>
              <a:rPr lang="en-US" dirty="0" smtClean="0"/>
              <a:t>Measure the perimeter </a:t>
            </a:r>
            <a:r>
              <a:rPr lang="mk-MK" dirty="0" smtClean="0"/>
              <a:t> </a:t>
            </a:r>
            <a:r>
              <a:rPr lang="en-US" dirty="0" smtClean="0"/>
              <a:t>of the jar cap </a:t>
            </a:r>
            <a:r>
              <a:rPr lang="mk-MK" dirty="0" smtClean="0"/>
              <a:t>(</a:t>
            </a:r>
            <a:r>
              <a:rPr lang="en-US" dirty="0" smtClean="0"/>
              <a:t>round the cap</a:t>
            </a:r>
            <a:r>
              <a:rPr lang="mk-MK" dirty="0" smtClean="0"/>
              <a:t>) </a:t>
            </a:r>
            <a:r>
              <a:rPr lang="en-US" dirty="0" smtClean="0"/>
              <a:t>with fiber</a:t>
            </a:r>
            <a:endParaRPr lang="mk-MK" dirty="0" smtClean="0"/>
          </a:p>
          <a:p>
            <a:pPr marL="274320" indent="-274320" fontAlgn="auto">
              <a:spcAft>
                <a:spcPts val="0"/>
              </a:spcAft>
              <a:buFont typeface="Wingdings"/>
              <a:buNone/>
              <a:defRPr/>
            </a:pPr>
            <a:endParaRPr lang="mk-MK" dirty="0" smtClean="0"/>
          </a:p>
          <a:p>
            <a:pPr marL="274320" indent="-274320" fontAlgn="auto">
              <a:spcAft>
                <a:spcPts val="0"/>
              </a:spcAft>
              <a:buFont typeface="Wingdings"/>
              <a:buChar char=""/>
              <a:defRPr/>
            </a:pPr>
            <a:r>
              <a:rPr lang="en-US" dirty="0" smtClean="0"/>
              <a:t>Measure the diameter with ruler</a:t>
            </a:r>
            <a:endParaRPr lang="mk-MK" dirty="0" smtClean="0"/>
          </a:p>
          <a:p>
            <a:pPr marL="274320" indent="-274320" fontAlgn="auto">
              <a:spcAft>
                <a:spcPts val="0"/>
              </a:spcAft>
              <a:buFont typeface="Wingdings"/>
              <a:buChar char=""/>
              <a:defRPr/>
            </a:pPr>
            <a:endParaRPr lang="mk-MK" dirty="0" smtClean="0"/>
          </a:p>
          <a:p>
            <a:pPr marL="274320" indent="-274320" fontAlgn="auto">
              <a:spcAft>
                <a:spcPts val="0"/>
              </a:spcAft>
              <a:buFont typeface="Wingdings"/>
              <a:buChar char=""/>
              <a:defRPr/>
            </a:pPr>
            <a:r>
              <a:rPr lang="en-US" dirty="0" smtClean="0"/>
              <a:t>Divide the obtained perimeter and diameter, for several different caps</a:t>
            </a:r>
            <a:endParaRPr lang="mk-MK" dirty="0" smtClean="0"/>
          </a:p>
          <a:p>
            <a:pPr marL="274320" indent="-274320" fontAlgn="auto">
              <a:spcAft>
                <a:spcPts val="0"/>
              </a:spcAft>
              <a:buFont typeface="Wingdings"/>
              <a:buChar char=""/>
              <a:defRPr/>
            </a:pPr>
            <a:endParaRPr lang="mk-MK" dirty="0" smtClean="0"/>
          </a:p>
          <a:p>
            <a:pPr marL="274320" indent="-274320" fontAlgn="auto">
              <a:spcAft>
                <a:spcPts val="0"/>
              </a:spcAft>
              <a:buFont typeface="Wingdings"/>
              <a:buChar char=""/>
              <a:defRPr/>
            </a:pPr>
            <a:r>
              <a:rPr lang="en-US" dirty="0" smtClean="0"/>
              <a:t>Conclude</a:t>
            </a:r>
            <a:endParaRPr lang="mk-MK" dirty="0" smtClean="0"/>
          </a:p>
          <a:p>
            <a:pPr marL="274320" indent="-274320" algn="just" fontAlgn="auto">
              <a:spcAft>
                <a:spcPts val="0"/>
              </a:spcAft>
              <a:buFont typeface="Wingdings"/>
              <a:buNone/>
              <a:defRPr/>
            </a:pPr>
            <a:endParaRPr lang="mk-MK" dirty="0" smtClean="0"/>
          </a:p>
          <a:p>
            <a:pPr marL="274320" indent="-274320" fontAlgn="auto">
              <a:spcAft>
                <a:spcPts val="0"/>
              </a:spcAft>
              <a:buFont typeface="Wingdings"/>
              <a:buChar char=""/>
              <a:defRPr/>
            </a:pPr>
            <a:endParaRPr lang="en-US" dirty="0"/>
          </a:p>
        </p:txBody>
      </p:sp>
      <p:sp>
        <p:nvSpPr>
          <p:cNvPr id="17412" name="Content Placeholder 3"/>
          <p:cNvSpPr>
            <a:spLocks noGrp="1"/>
          </p:cNvSpPr>
          <p:nvPr>
            <p:ph sz="quarter" idx="4"/>
          </p:nvPr>
        </p:nvSpPr>
        <p:spPr/>
        <p:txBody>
          <a:bodyPr/>
          <a:lstStyle/>
          <a:p>
            <a:r>
              <a:rPr lang="en-US" smtClean="0"/>
              <a:t>Provide necessary accessories</a:t>
            </a:r>
            <a:r>
              <a:rPr lang="mk-MK" smtClean="0"/>
              <a:t> – </a:t>
            </a:r>
            <a:r>
              <a:rPr lang="en-US" smtClean="0"/>
              <a:t>fiber</a:t>
            </a:r>
            <a:r>
              <a:rPr lang="mk-MK" smtClean="0"/>
              <a:t>, </a:t>
            </a:r>
            <a:r>
              <a:rPr lang="en-US" smtClean="0"/>
              <a:t>rulers</a:t>
            </a:r>
            <a:r>
              <a:rPr lang="mk-MK" smtClean="0"/>
              <a:t>, </a:t>
            </a:r>
            <a:r>
              <a:rPr lang="en-US" smtClean="0"/>
              <a:t>jar caps with different diameters</a:t>
            </a:r>
            <a:endParaRPr lang="mk-MK" smtClean="0"/>
          </a:p>
          <a:p>
            <a:endParaRPr lang="mk-MK" smtClean="0"/>
          </a:p>
          <a:p>
            <a:r>
              <a:rPr lang="en-US" smtClean="0"/>
              <a:t>Give directions</a:t>
            </a:r>
            <a:endParaRPr lang="mk-MK" smtClean="0"/>
          </a:p>
          <a:p>
            <a:endParaRPr lang="mk-MK" smtClean="0"/>
          </a:p>
          <a:p>
            <a:r>
              <a:rPr lang="mk-MK" smtClean="0"/>
              <a:t> </a:t>
            </a:r>
            <a:r>
              <a:rPr lang="en-US" smtClean="0"/>
              <a:t>Lead to the result</a:t>
            </a:r>
          </a:p>
        </p:txBody>
      </p:sp>
      <p:sp>
        <p:nvSpPr>
          <p:cNvPr id="17413" name="Text Placeholder 4"/>
          <p:cNvSpPr>
            <a:spLocks noGrp="1"/>
          </p:cNvSpPr>
          <p:nvPr>
            <p:ph type="body" sz="quarter" idx="1"/>
          </p:nvPr>
        </p:nvSpPr>
        <p:spPr>
          <a:xfrm>
            <a:off x="457200" y="1570038"/>
            <a:ext cx="3657600" cy="658812"/>
          </a:xfrm>
        </p:spPr>
        <p:txBody>
          <a:bodyPr/>
          <a:lstStyle/>
          <a:p>
            <a:pPr algn="ctr"/>
            <a:r>
              <a:rPr lang="en-US" sz="2800" smtClean="0">
                <a:latin typeface="Cambria Math" pitchFamily="18" charset="0"/>
                <a:ea typeface="Cambria Math" pitchFamily="18" charset="0"/>
                <a:cs typeface="Cambria Math" pitchFamily="18" charset="0"/>
              </a:rPr>
              <a:t>Student</a:t>
            </a:r>
          </a:p>
        </p:txBody>
      </p:sp>
      <p:sp>
        <p:nvSpPr>
          <p:cNvPr id="17414" name="Text Placeholder 5"/>
          <p:cNvSpPr>
            <a:spLocks noGrp="1"/>
          </p:cNvSpPr>
          <p:nvPr>
            <p:ph type="body" sz="quarter" idx="3"/>
          </p:nvPr>
        </p:nvSpPr>
        <p:spPr>
          <a:xfrm>
            <a:off x="4343400" y="1570038"/>
            <a:ext cx="3657600" cy="658812"/>
          </a:xfrm>
        </p:spPr>
        <p:txBody>
          <a:bodyPr/>
          <a:lstStyle/>
          <a:p>
            <a:pPr algn="ctr"/>
            <a:r>
              <a:rPr lang="en-US" sz="2800" smtClean="0">
                <a:latin typeface="Cambria Math" pitchFamily="18" charset="0"/>
                <a:ea typeface="Cambria Math" pitchFamily="18" charset="0"/>
                <a:cs typeface="Cambria Math" pitchFamily="18" charset="0"/>
              </a:rPr>
              <a:t>Teacher</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1365</TotalTime>
  <Words>1207</Words>
  <Application>Microsoft Office PowerPoint</Application>
  <PresentationFormat>On-screen Show (4:3)</PresentationFormat>
  <Paragraphs>148</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Oriel</vt:lpstr>
      <vt:lpstr>Equation</vt:lpstr>
      <vt:lpstr>Изследователският подход в математическото образование в Македония -  придобиват ли учениците квалитетни и постояни знания</vt:lpstr>
      <vt:lpstr>Abstract</vt:lpstr>
      <vt:lpstr>Reforms in the educational system Mathematics and Science  - 2014</vt:lpstr>
      <vt:lpstr>Reforms in the educational system Mathematics and Science</vt:lpstr>
      <vt:lpstr>What teachers expected before the reform</vt:lpstr>
      <vt:lpstr>What teachers obtained</vt:lpstr>
      <vt:lpstr>Personal findings, 7-9 grade students survey</vt:lpstr>
      <vt:lpstr>  Do we recognize the constant we use? Do we know how it is obtained, introduced and measured? Can we get its value in an easy way?</vt:lpstr>
      <vt:lpstr>What I expected teachers to do with introducing </vt:lpstr>
      <vt:lpstr>Using formulas</vt:lpstr>
      <vt:lpstr>Another example of calculating  the value of </vt:lpstr>
      <vt:lpstr>Pro and contra  (short survey after several months)</vt:lpstr>
      <vt:lpstr>Macedonian case through one example</vt:lpstr>
      <vt:lpstr>Teachers observations on the objectives</vt:lpstr>
      <vt:lpstr>Macedonian case through one example</vt:lpstr>
      <vt:lpstr>Teachers observations on the objectives</vt:lpstr>
      <vt:lpstr>The idea of comparison was for teachers to be able to use the good sides of both programs, to knit the suggested methods and obtain better results, higher level of knowledge adoption, better assessment results, better application of knowledge </vt:lpstr>
      <vt:lpstr>Questions</vt:lpstr>
      <vt:lpstr>Благодаря за вниманието!</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Примената на математичките знаења и вештини во решавањето задачи – проблеми и предизвици</dc:title>
  <dc:creator>Barandovski</dc:creator>
  <cp:lastModifiedBy>Barandovski</cp:lastModifiedBy>
  <cp:revision>105</cp:revision>
  <dcterms:created xsi:type="dcterms:W3CDTF">2018-03-20T12:51:23Z</dcterms:created>
  <dcterms:modified xsi:type="dcterms:W3CDTF">2019-11-25T21:05:24Z</dcterms:modified>
</cp:coreProperties>
</file>